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9"/>
  </p:notesMasterIdLst>
  <p:sldIdLst>
    <p:sldId id="256" r:id="rId6"/>
    <p:sldId id="410" r:id="rId7"/>
    <p:sldId id="435" r:id="rId8"/>
    <p:sldId id="442" r:id="rId9"/>
    <p:sldId id="409" r:id="rId10"/>
    <p:sldId id="443" r:id="rId11"/>
    <p:sldId id="444" r:id="rId12"/>
    <p:sldId id="445" r:id="rId13"/>
    <p:sldId id="436" r:id="rId14"/>
    <p:sldId id="446" r:id="rId15"/>
    <p:sldId id="265" r:id="rId16"/>
    <p:sldId id="262" r:id="rId17"/>
    <p:sldId id="261" r:id="rId18"/>
    <p:sldId id="257" r:id="rId19"/>
    <p:sldId id="263" r:id="rId20"/>
    <p:sldId id="266" r:id="rId21"/>
    <p:sldId id="258" r:id="rId22"/>
    <p:sldId id="259" r:id="rId23"/>
    <p:sldId id="268" r:id="rId24"/>
    <p:sldId id="267" r:id="rId25"/>
    <p:sldId id="264" r:id="rId26"/>
    <p:sldId id="269" r:id="rId27"/>
    <p:sldId id="270" r:id="rId28"/>
  </p:sldIdLst>
  <p:sldSz cx="12192000" cy="6858000"/>
  <p:notesSz cx="6794500" cy="99314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25E9D0-3879-86AA-E4EB-0D4CBC560A01}" name="Andrejka Golob" initials="AG" userId="Andrejka Golob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ja Breznik" initials="KB" lastIdx="27" clrIdx="0">
    <p:extLst>
      <p:ext uri="{19B8F6BF-5375-455C-9EA6-DF929625EA0E}">
        <p15:presenceInfo xmlns:p15="http://schemas.microsoft.com/office/powerpoint/2012/main" userId="S::katja.breznik@um.si::777a946f-4e90-492b-884d-26302a1398cf" providerId="AD"/>
      </p:ext>
    </p:extLst>
  </p:cmAuthor>
  <p:cmAuthor id="2" name="Miro Puhek" initials="MP" lastIdx="6" clrIdx="1">
    <p:extLst>
      <p:ext uri="{19B8F6BF-5375-455C-9EA6-DF929625EA0E}">
        <p15:presenceInfo xmlns:p15="http://schemas.microsoft.com/office/powerpoint/2012/main" userId="S::miro.puhek@um.si::e1903a8e-c4ce-45e0-9d17-43c1483217a0" providerId="AD"/>
      </p:ext>
    </p:extLst>
  </p:cmAuthor>
  <p:cmAuthor id="3" name="Natalija Špur" initials="NŠ" lastIdx="14" clrIdx="2">
    <p:extLst>
      <p:ext uri="{19B8F6BF-5375-455C-9EA6-DF929625EA0E}">
        <p15:presenceInfo xmlns:p15="http://schemas.microsoft.com/office/powerpoint/2012/main" userId="Natalija Šp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8E"/>
    <a:srgbClr val="298DE6"/>
    <a:srgbClr val="F25F5F"/>
    <a:srgbClr val="D9D9D9"/>
    <a:srgbClr val="FF9933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1" autoAdjust="0"/>
    <p:restoredTop sz="86413" autoAdjust="0"/>
  </p:normalViewPr>
  <p:slideViewPr>
    <p:cSldViewPr snapToGrid="0">
      <p:cViewPr varScale="1">
        <p:scale>
          <a:sx n="75" d="100"/>
          <a:sy n="75" d="100"/>
        </p:scale>
        <p:origin x="102" y="684"/>
      </p:cViewPr>
      <p:guideLst/>
    </p:cSldViewPr>
  </p:slideViewPr>
  <p:outlineViewPr>
    <p:cViewPr>
      <p:scale>
        <a:sx n="33" d="100"/>
        <a:sy n="33" d="100"/>
      </p:scale>
      <p:origin x="0" y="-40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veze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2000"/>
              <a:t>Status</a:t>
            </a:r>
            <a:r>
              <a:rPr lang="sl-SI" sz="2000" baseline="0"/>
              <a:t> študenta s posebnimi potrebami</a:t>
            </a:r>
            <a:endParaRPr lang="en-US" sz="2000"/>
          </a:p>
        </c:rich>
      </c:tx>
      <c:layout>
        <c:manualLayout>
          <c:xMode val="edge"/>
          <c:yMode val="edge"/>
          <c:x val="0.23787037037037037"/>
          <c:y val="3.1653848501495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Število statusov</c:v>
                </c:pt>
              </c:strCache>
            </c:strRef>
          </c:tx>
          <c:spPr>
            <a:ln w="28575" cap="rnd">
              <a:solidFill>
                <a:srgbClr val="006A8E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42</c:v>
                </c:pt>
                <c:pt idx="1">
                  <c:v>45</c:v>
                </c:pt>
                <c:pt idx="2">
                  <c:v>61</c:v>
                </c:pt>
                <c:pt idx="3">
                  <c:v>64</c:v>
                </c:pt>
                <c:pt idx="4">
                  <c:v>67</c:v>
                </c:pt>
                <c:pt idx="5">
                  <c:v>91</c:v>
                </c:pt>
                <c:pt idx="6">
                  <c:v>128</c:v>
                </c:pt>
                <c:pt idx="7">
                  <c:v>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1F-40F4-982D-3D1027E01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2555359"/>
        <c:axId val="692555839"/>
      </c:lineChart>
      <c:catAx>
        <c:axId val="6925553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/>
                  <a:t>Študijsko leto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692555839"/>
        <c:crosses val="autoZero"/>
        <c:auto val="1"/>
        <c:lblAlgn val="ctr"/>
        <c:lblOffset val="100"/>
        <c:noMultiLvlLbl val="0"/>
      </c:catAx>
      <c:valAx>
        <c:axId val="692555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800"/>
                  <a:t>Število statusov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692555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09D36-40B8-4BB7-BC4D-2A6E5B5C62FC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D3EC5-8C4A-4E25-A7D6-EB1543B78C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596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eams.microsoft.com/l/message/19:819e1fb3a15b46158bbafa176fd54921@thread.tacv2/1633517836976?tenantId=8ef1464e-28b6-449d-95be-e669ee3d08ac&amp;groupId=878a103d-c095-45ef-a953-eca0067cce74&amp;parentMessageId=1633517836976&amp;teamName=Pedago%C5%A1ka%20mre%C5%BEa%20UM&amp;channelName=2.%20Pristopi%20iz%20prakse&amp;createdTime=1633517836976&amp;allowXTenantAccess=false" TargetMode="External"/><Relationship Id="rId3" Type="http://schemas.openxmlformats.org/officeDocument/2006/relationships/hyperlink" Target="https://teams.microsoft.com/l/message/19:819e1fb3a15b46158bbafa176fd54921@thread.tacv2/1702537096657?tenantId=8ef1464e-28b6-449d-95be-e669ee3d08ac&amp;groupId=878a103d-c095-45ef-a953-eca0067cce74&amp;parentMessageId=1702537096657&amp;teamName=Pedago%C5%A1ka%20mre%C5%BEa%20UM&amp;channelName=2.%20Pristopi%20iz%20prakse&amp;createdTime=1702537096657&amp;allowXTenantAccess=false" TargetMode="External"/><Relationship Id="rId7" Type="http://schemas.openxmlformats.org/officeDocument/2006/relationships/hyperlink" Target="https://teams.microsoft.com/l/message/19:819e1fb3a15b46158bbafa176fd54921@thread.tacv2/1645704749731?tenantId=8ef1464e-28b6-449d-95be-e669ee3d08ac&amp;groupId=878a103d-c095-45ef-a953-eca0067cce74&amp;parentMessageId=1645704749731&amp;teamName=Pedago%C5%A1ka%20mre%C5%BEa%20UM&amp;channelName=2.%20Pristopi%20iz%20prakse&amp;createdTime=1645704749731&amp;allowXTenantAccess=fals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eams.microsoft.com/l/message/19:819e1fb3a15b46158bbafa176fd54921@thread.tacv2/1646897341467?tenantId=8ef1464e-28b6-449d-95be-e669ee3d08ac&amp;groupId=878a103d-c095-45ef-a953-eca0067cce74&amp;parentMessageId=1646897341467&amp;teamName=Pedago%C5%A1ka%20mre%C5%BEa%20UM&amp;channelName=2.%20Pristopi%20iz%20prakse&amp;createdTime=1646897341467&amp;allowXTenantAccess=false" TargetMode="External"/><Relationship Id="rId5" Type="http://schemas.openxmlformats.org/officeDocument/2006/relationships/hyperlink" Target="https://teams.microsoft.com/l/message/19:819e1fb3a15b46158bbafa176fd54921@thread.tacv2/1648124652886?tenantId=8ef1464e-28b6-449d-95be-e669ee3d08ac&amp;groupId=878a103d-c095-45ef-a953-eca0067cce74&amp;parentMessageId=1648124652886&amp;teamName=Pedago%C5%A1ka%20mre%C5%BEa%20UM&amp;channelName=2.%20Pristopi%20iz%20prakse&amp;createdTime=1648124652886&amp;allowXTenantAccess=false" TargetMode="External"/><Relationship Id="rId4" Type="http://schemas.openxmlformats.org/officeDocument/2006/relationships/hyperlink" Target="https://teams.microsoft.com/l/message/19:819e1fb3a15b46158bbafa176fd54921@thread.tacv2/1651648855861?tenantId=8ef1464e-28b6-449d-95be-e669ee3d08ac&amp;groupId=878a103d-c095-45ef-a953-eca0067cce74&amp;parentMessageId=1651648855861&amp;teamName=Pedago%C5%A1ka%20mre%C5%BEa%20UM&amp;channelName=2.%20Pristopi%20iz%20prakse&amp;createdTime=1651648855861&amp;allowXTenantAccess=false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dakt.um.si/center-za-podporo-poucevanju/Strani/mreza.asp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dakt.um.si/oprojektu/projektneaktivnosti/Documents/ObrnjenoUcenje_PP.docx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studij.um.si/course/view.php?id=2041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b="0" i="0" dirty="0">
              <a:solidFill>
                <a:srgbClr val="212529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D3EC5-8C4A-4E25-A7D6-EB1543B78CB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3963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pPr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0873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sl-SI" sz="18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Opis slike na Diapozitivu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Shema orodij in virov za izvajanje dejavnosti v vsaki fazi aktivnosti obrnjenega učenja.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Shema je v obliki prepleta treh krogov. Vsak od njih predstavlja eno od faz obrnjenega učenja. V sredini, kjer se krogi prekrivajo, so zapisana orodja in viri, ki se lahko uporabljajo v vseh fazah. 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sl-SI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Prva faza: aktivnosti pred predavalnico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Posredovanje študijskih gradiv, sodelovanje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OneDrive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Skype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Business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Outlook</a:t>
            </a:r>
          </a:p>
          <a:p>
            <a:pPr marL="457200">
              <a:lnSpc>
                <a:spcPct val="107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Samostojni študij literature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OPenLearn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UM.NIK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KOpermio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Unpaywall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Lazy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Scolar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Access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ScienceDirect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Science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ProQuest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Videopesnetki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tečaji,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podkasti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85800" indent="-228600">
              <a:lnSpc>
                <a:spcPct val="107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Khan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Academy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>
              <a:lnSpc>
                <a:spcPct val="107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 (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685800" indent="-228600">
              <a:lnSpc>
                <a:spcPct val="107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EdX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>
              <a:lnSpc>
                <a:spcPct val="107000"/>
              </a:lnSpc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TEDEd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>
              <a:lnSpc>
                <a:spcPct val="107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VideoLectures.net</a:t>
            </a:r>
          </a:p>
          <a:p>
            <a:pPr marL="685800" indent="-228600">
              <a:lnSpc>
                <a:spcPct val="107000"/>
              </a:lnSpc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Geographic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>
              <a:lnSpc>
                <a:spcPct val="107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</a:t>
            </a:r>
          </a:p>
          <a:p>
            <a:pPr marL="685800" indent="-228600">
              <a:lnSpc>
                <a:spcPct val="107000"/>
              </a:lnSpc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TV</a:t>
            </a:r>
          </a:p>
          <a:p>
            <a:pPr marL="685800" indent="-228600">
              <a:lnSpc>
                <a:spcPct val="107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Open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Coursewear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>
              <a:lnSpc>
                <a:spcPct val="107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365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>
              <a:lnSpc>
                <a:spcPct val="107000"/>
              </a:lnSpc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Coursera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>
              <a:lnSpc>
                <a:spcPct val="107000"/>
              </a:lnSpc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Sciencehack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>
              <a:lnSpc>
                <a:spcPct val="107000"/>
              </a:lnSpc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>
              <a:lnSpc>
                <a:spcPct val="107000"/>
              </a:lnSpc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POdcasts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>
              <a:lnSpc>
                <a:spcPct val="107000"/>
              </a:lnSpc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Educreations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>
              <a:lnSpc>
                <a:spcPct val="107000"/>
              </a:lnSpc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Bandicam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>
              <a:lnSpc>
                <a:spcPct val="107000"/>
              </a:lnSpc>
              <a:spcAft>
                <a:spcPts val="800"/>
              </a:spcAft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Audacity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sl-SI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Druga faza: Preverjanje znanja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kroga, ki se ne prekriva z ostalimi fazami je prazen. 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sl-SI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Tretja faza: Aktivnosti v predavalnici</a:t>
            </a:r>
          </a:p>
          <a:p>
            <a:pPr marL="228600" indent="-228600">
              <a:lnSpc>
                <a:spcPct val="107000"/>
              </a:lnSpc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Zbiranje mnenj, diskusija, načrtovanje dela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Padlet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Asanna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sl-SI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Vsebina, kjer se prekrivata prva in druga faza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Povratne informacije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1KA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Edupuzzle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Educaplay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LearningApps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Gnowledge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sl-SI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Vsebina kjer se prekrivata druga in tretja faza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Hiter odziv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Mentimeter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Kahoot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Socrative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Feedbackr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Nearpool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Acadly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sl-SI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Vsebina, kjer se prekrivata prva in tretja faza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Vizualiziran študijski material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Mahara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H5P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Infogram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WordArt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Easelly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GeniaLly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Pictochart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MindMup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MIndomo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Lucidchart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BubbLUS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CmapTools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Prezi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Sway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PowerPoint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Word</a:t>
            </a:r>
          </a:p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D3EC5-8C4A-4E25-A7D6-EB1543B78CB3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511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/>
              <a:t>Z grafa lahko razberemo, kako se je skozi zadnja leta povečalo število statusov študenta s posebnimi potrebami.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/>
              <a:t>Na osnovi te informacije je pomembno, da oblikujemo čimbolj inkluziven visokošolski prostor.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598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sl-SI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sl-SI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926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Pristop obrnjenega učenja lahko opišemo na način, da študenti določene vsebine, ki bi jih prej obravnavali v predavalnici, samostojno predelajo doma (se pripravijo na srečanje v predavalnici). Delo v predavalnici postane je bolj dinamično in sodelovalno. Izvajalec ne podaja več nove učne snovi v frontalni obliki, temveč zgolj usmerja in vodi študente, da uporabijo usvojeno znanje ter ustvarjalno sodelujejo v pedagoškem procesu.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Obrnjeno učenje vključuje tri faze: aktivnosti pred poučevanjem v predavalnici, preverjanje znanja, aktivnosti v predavalnici. Četrta faza, ki ni opredeljena kot del obrnjenega učenja, a je vseeno zelo pomembna, je individualno delo študenta po aktivnostih v predavalnici (npr. priprava na preverjanje in ocenjevanje). Glede na omenjeno je treba smiselno zastaviti obseg aktivnosti, da se izognemo preobremenjenosti študenta.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sl-SI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493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sl-S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1533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Več primerov uporabe obrnjenega učenja so visokošolski učitelji delili tudi v okviru Pedagoške mreže UM (v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ekipo):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področje strojništva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angleščina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turizem (angleščina)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medicina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pravo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pedagogika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odgovor na njihove objave lahko zapišete kakšna vprašanja.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737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sl-SI" sz="1800" dirty="0">
                <a:latin typeface="+mj-lt"/>
              </a:rPr>
              <a:t>V ekipi Pedagoške mreže UM, v kanalu Prilagoditve poučevanja pa so vam za vprašanja na voljo tudi Društvo študentov invalidov Slovenije.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sl-SI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Če se niste pridruženi v mrežo, vljudno vabljeni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l-SI" sz="1800" dirty="0"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959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0076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sodelovanju z DŠIS smo pripravili tudi gradivo o uporabi obrnjenega učenja pri študentih s posebnimi potrebami, ki vam je lahko v pomoč: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https://didakt.um.si/oprojektu/projektneaktivnosti/Documents/ObrnjenoUcenje_PP.docx</a:t>
            </a:r>
            <a:endParaRPr lang="sl-SI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sl-SI" dirty="0"/>
          </a:p>
          <a:p>
            <a:pPr lvl="0"/>
            <a:r>
              <a:rPr lang="sl-SI" dirty="0"/>
              <a:t>Objavljene so bile tudi smernice za inkluzivni pedagoški proces in smernice za sodelovanje s študenti s posebnimi potrebami.</a:t>
            </a:r>
          </a:p>
          <a:p>
            <a:pPr lvl="0"/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Gradiva so objavljena na spletni strani didakt.um.si v Iskalniku gradiv, kategorija Prilagoditve poučevanja. https://didakt.um.si/gradiva/Strani/Iskalnik-gradiv.aspx, nekatera tudi na spletni strani Društva: https://www.dsis-drustvo.si/podpora-visokosolskim-uciteljem/</a:t>
            </a:r>
          </a:p>
          <a:p>
            <a:pPr lvl="0"/>
            <a:endParaRPr lang="sl-SI" dirty="0"/>
          </a:p>
          <a:p>
            <a:pPr lvl="0"/>
            <a:r>
              <a:rPr lang="sl-SI" dirty="0"/>
              <a:t>Na voljo je tudi delavnica na daljavo v </a:t>
            </a:r>
            <a:r>
              <a:rPr lang="sl-SI" dirty="0" err="1"/>
              <a:t>Moodlu</a:t>
            </a:r>
            <a:r>
              <a:rPr lang="sl-SI" dirty="0"/>
              <a:t>, kjer se lahko seznanite z idejami o uporabi obrnjenega učenja in razvijete spretnosti za uporabo IKT, ki vam lahko pomagajo pri izvedbi tega pristopa. </a:t>
            </a:r>
            <a:r>
              <a:rPr lang="sl-SI" dirty="0">
                <a:hlinkClick r:id="rId4" tooltip="https://estudij.um.si/course/view.php?id=20415"/>
              </a:rPr>
              <a:t>https://estudij.um.si/course/view.php?id=20415</a:t>
            </a:r>
            <a:endParaRPr lang="sl-SI" dirty="0"/>
          </a:p>
          <a:p>
            <a:pPr lvl="0"/>
            <a:endParaRPr lang="sl-SI" dirty="0"/>
          </a:p>
          <a:p>
            <a:pPr lvl="0"/>
            <a:endParaRPr lang="sl-SI" dirty="0"/>
          </a:p>
          <a:p>
            <a:pPr lvl="1"/>
            <a:endParaRPr lang="sl-SI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B775F-F8D6-4738-A0EF-069010D5B146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76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ABD907-8C98-48FC-8DE7-928835414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4E14530-1676-44A1-B6EA-65C198E71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A869811-0A54-499B-997C-6436D326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E2A-FEA5-403D-AC94-F90E9A9A6124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F21FC0F-EA7B-4152-844D-48A2F54C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8BB9FAB-3C4F-4A31-B2FC-FCC222B8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366D-8F01-4805-8D5B-54B3B1C1A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971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8A5027-712C-4C9D-A38B-114F306F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D862914-BA49-4D2D-AFC5-4E73D7733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DEEE0CA-F936-49F3-B0CE-09F0E11B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E2A-FEA5-403D-AC94-F90E9A9A6124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3047706-5AEB-4063-8247-B1466699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9CB4D86-6CEA-43D1-8042-7BA45151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366D-8F01-4805-8D5B-54B3B1C1A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779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47F30B8-3856-48CB-9DFD-D95E5576B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4AC8B66-B085-4DB7-9812-7E868D1DC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71D2C9D-3E25-4F4E-BD54-9B067813F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E2A-FEA5-403D-AC94-F90E9A9A6124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F36D4B-EA1E-4E24-A15F-5470E753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CD7A906-AC83-4830-BB80-671ED7DB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366D-8F01-4805-8D5B-54B3B1C1A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1183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FA2F-D2FD-4C4F-9C3D-70359DCA2B27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1C97-1DE5-4911-B054-71C362F3A6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181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FA2F-D2FD-4C4F-9C3D-70359DCA2B27}" type="datetimeFigureOut">
              <a:rPr lang="sl-SI" smtClean="0"/>
              <a:t>5. 06. 2024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1C97-1DE5-4911-B054-71C362F3A6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9922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07FA2F-D2FD-4C4F-9C3D-70359DCA2B27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1D1C97-1DE5-4911-B054-71C362F3A6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7783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FA2F-D2FD-4C4F-9C3D-70359DCA2B27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1C97-1DE5-4911-B054-71C362F3A6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6642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FA2F-D2FD-4C4F-9C3D-70359DCA2B27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1C97-1DE5-4911-B054-71C362F3A6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8237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FA2F-D2FD-4C4F-9C3D-70359DCA2B27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1C97-1DE5-4911-B054-71C362F3A6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8454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FA2F-D2FD-4C4F-9C3D-70359DCA2B27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1C97-1DE5-4911-B054-71C362F3A6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7962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FA2F-D2FD-4C4F-9C3D-70359DCA2B27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1C97-1DE5-4911-B054-71C362F3A6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558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D8A3C6-9AF2-40B1-9DE1-229EF048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EEACBB-1265-4F94-8FD1-E7664DA54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EB5A0C3-CEC5-4154-B4B9-54112F7C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E2A-FEA5-403D-AC94-F90E9A9A6124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985A825-560D-404A-AC99-95AEDD59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ED08E72-89C3-455E-B81E-B2887E62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366D-8F01-4805-8D5B-54B3B1C1A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6435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FA2F-D2FD-4C4F-9C3D-70359DCA2B27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1C97-1DE5-4911-B054-71C362F3A6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1126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FA2F-D2FD-4C4F-9C3D-70359DCA2B27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1C97-1DE5-4911-B054-71C362F3A6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715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8507FA2F-D2FD-4C4F-9C3D-70359DCA2B27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B1D1C97-1DE5-4911-B054-71C362F3A6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67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9367B-E3E9-414B-B597-BAE064C6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8E0E2F1-812F-428F-9D90-A52E82AA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33590AE-23AD-4B78-96AF-E9580FEF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E2A-FEA5-403D-AC94-F90E9A9A6124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A233EBB-A232-4607-A66F-44A709DD1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7602A57-0D62-4A0D-B1C8-3F22CD56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366D-8F01-4805-8D5B-54B3B1C1A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373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E3F986-4977-4D3E-B303-492AF88C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543092-72FF-4291-AC0B-C13B1ED1F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19B7731-63EC-47DD-B4F6-093385D18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A0C3980-64AC-4102-A93D-5EC692D4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E2A-FEA5-403D-AC94-F90E9A9A6124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95A3C5E-6D42-4D83-8C62-88986FCF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CEDA8A5-BA04-46CB-86FF-1FBCD061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366D-8F01-4805-8D5B-54B3B1C1A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64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32E094-E9B8-4E93-B30A-0BEA1745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BB6B418-8228-496C-89FB-011799130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31F445D-29DA-4FC2-94BB-E11B63D79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FF75AD4-4776-421E-961B-BBFFAC533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985CABF-56E6-44FB-9ABB-8248DC2D0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739B484-1D44-45C9-A875-DF2B7A93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E2A-FEA5-403D-AC94-F90E9A9A6124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2BB8FE9-5239-4F07-9A39-C5573A26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247F0C5-090A-4F8D-A51C-5DE14EAD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366D-8F01-4805-8D5B-54B3B1C1A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905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E9715E-BCDB-4AC4-93CF-133473E1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171616B-5602-4972-8DEE-A66A91D8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E2A-FEA5-403D-AC94-F90E9A9A6124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3D49416-1026-4705-9ADC-0777D73E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7A8B8D8-78BA-41F4-9B15-122B0D9E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366D-8F01-4805-8D5B-54B3B1C1A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83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6077B79-FA34-4110-8D47-829BC0A9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E2A-FEA5-403D-AC94-F90E9A9A6124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4E23453-55DF-448E-9ADE-EE7B35E9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E51A08F-8273-4B6F-841F-8694359A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366D-8F01-4805-8D5B-54B3B1C1A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726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6C0385-6795-4953-8CCA-806C923F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EA0454-C0CB-4612-BF42-06628B4E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5FABEFE-0387-449B-8123-E3578F32E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BD25F33-61CF-43C7-9DC5-54DB2A64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E2A-FEA5-403D-AC94-F90E9A9A6124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72AD59E-CE04-486E-9055-6BA3E5DE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235953B-F9DE-47EA-848D-40C2C7F1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366D-8F01-4805-8D5B-54B3B1C1A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491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D39BD2-D8F2-41A8-A050-08C954B9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20501C7-077F-4184-8680-5D21DED44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B2A0AB4-D01D-43A3-A418-ADBE4E85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87688E2-D931-4A68-924B-B639D0FA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17E2A-FEA5-403D-AC94-F90E9A9A6124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377F076-3BBA-4857-90A4-8F03108C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4AADC9E-AA19-42E4-8FF8-B0507EB4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366D-8F01-4805-8D5B-54B3B1C1A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026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D3EB7386-571C-41E5-B78F-F5D5723E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3F753EC-613D-4899-8D7B-AE7A2CC65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7EEAB4-9DB8-4AF7-8120-D509F1627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17E2A-FEA5-403D-AC94-F90E9A9A6124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05307CA-DA18-46FC-82F3-DB39D44F2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994188-556A-405C-8F88-B69AF6B08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1366D-8F01-4805-8D5B-54B3B1C1A4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461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507FA2F-D2FD-4C4F-9C3D-70359DCA2B27}" type="datetimeFigureOut">
              <a:rPr lang="sl-SI" smtClean="0"/>
              <a:t>5. 06. 2024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B1D1C97-1DE5-4911-B054-71C362F3A6DF}" type="slidenum">
              <a:rPr lang="sl-SI" smtClean="0"/>
              <a:t>‹#›</a:t>
            </a:fld>
            <a:endParaRPr lang="sl-SI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02DAE8B3-F12E-40FE-A4D0-ADADD34AFB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" y="5843239"/>
            <a:ext cx="2588537" cy="94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38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tsupport.freshdesk.com/support/solutions/articles/4000171611-designing-for-digital-accessibility" TargetMode="External"/><Relationship Id="rId2" Type="http://schemas.openxmlformats.org/officeDocument/2006/relationships/hyperlink" Target="https://accessibility.blog.gov.uk/2016/09/02/dos-and-donts-on-designing-for-accessibility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is-drustvo.si/" TargetMode="External"/><Relationship Id="rId2" Type="http://schemas.openxmlformats.org/officeDocument/2006/relationships/hyperlink" Target="mailto:info@dsis-drustvo.si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alenka@dsis-drustvo.s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jlpc.centralasianstudies.org/index.php/CAJLPC/article/view/1172" TargetMode="External"/><Relationship Id="rId7" Type="http://schemas.openxmlformats.org/officeDocument/2006/relationships/hyperlink" Target="https://thinkudl.org/episodes/hyflex-course-design-model-with-brian-beatty" TargetMode="External"/><Relationship Id="rId2" Type="http://schemas.openxmlformats.org/officeDocument/2006/relationships/hyperlink" Target="https://doi.org/10.1007/s10734-023-01162-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dloncampus.cast.org/home" TargetMode="External"/><Relationship Id="rId5" Type="http://schemas.openxmlformats.org/officeDocument/2006/relationships/hyperlink" Target="https://www.rochester.edu/college/disability/faculty/universal-design.html" TargetMode="External"/><Relationship Id="rId4" Type="http://schemas.openxmlformats.org/officeDocument/2006/relationships/hyperlink" Target="https://teachanywhere.uvic.ca/udl-examples/effort-persistence/celina-be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B7042E-F5FB-4A6F-878C-79060FE6C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673" y="1643388"/>
            <a:ext cx="9984509" cy="3140916"/>
          </a:xfrm>
        </p:spPr>
        <p:txBody>
          <a:bodyPr>
            <a:normAutofit/>
          </a:bodyPr>
          <a:lstStyle/>
          <a:p>
            <a:r>
              <a:rPr lang="sl-SI" sz="4800" dirty="0">
                <a:solidFill>
                  <a:srgbClr val="006A8E"/>
                </a:solidFill>
              </a:rPr>
              <a:t>Poučevanje študentov s posebnimi potrebami z uporabo obrnjenega učenja</a:t>
            </a:r>
            <a:endParaRPr lang="sl-SI" dirty="0"/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84197717-D41F-44AC-B0E6-46BB0405EC97}"/>
              </a:ext>
            </a:extLst>
          </p:cNvPr>
          <p:cNvSpPr txBox="1">
            <a:spLocks/>
          </p:cNvSpPr>
          <p:nvPr/>
        </p:nvSpPr>
        <p:spPr>
          <a:xfrm>
            <a:off x="2933700" y="542300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dirty="0">
                <a:latin typeface="+mj-lt"/>
              </a:rPr>
              <a:t>Društvo študentov invalidov Slovenije</a:t>
            </a:r>
          </a:p>
          <a:p>
            <a:pPr algn="r"/>
            <a:r>
              <a:rPr lang="sl-SI" dirty="0">
                <a:latin typeface="+mj-lt"/>
              </a:rPr>
              <a:t>Oddelek za izobraževanje in študij UM</a:t>
            </a:r>
          </a:p>
          <a:p>
            <a:pPr algn="r"/>
            <a:endParaRPr lang="sl-SI" dirty="0">
              <a:latin typeface="+mj-lt"/>
            </a:endParaRPr>
          </a:p>
        </p:txBody>
      </p:sp>
      <p:sp>
        <p:nvSpPr>
          <p:cNvPr id="6" name="Podnaslov 2">
            <a:extLst>
              <a:ext uri="{FF2B5EF4-FFF2-40B4-BE49-F238E27FC236}">
                <a16:creationId xmlns:a16="http://schemas.microsoft.com/office/drawing/2014/main" id="{DE5B5A0C-A4B3-47A4-A7FB-8F0F21559C38}"/>
              </a:ext>
            </a:extLst>
          </p:cNvPr>
          <p:cNvSpPr txBox="1">
            <a:spLocks/>
          </p:cNvSpPr>
          <p:nvPr/>
        </p:nvSpPr>
        <p:spPr>
          <a:xfrm>
            <a:off x="1523999" y="6250889"/>
            <a:ext cx="9144000" cy="730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>
                <a:latin typeface="+mj-lt"/>
              </a:rPr>
              <a:t>5. 6. 2024</a:t>
            </a:r>
          </a:p>
        </p:txBody>
      </p:sp>
      <p:pic>
        <p:nvPicPr>
          <p:cNvPr id="4" name="Slika 3" descr="Logotip Univerze v Mariboru in Društva študentov invalidov Slovenije.">
            <a:extLst>
              <a:ext uri="{FF2B5EF4-FFF2-40B4-BE49-F238E27FC236}">
                <a16:creationId xmlns:a16="http://schemas.microsoft.com/office/drawing/2014/main" id="{827E098C-365C-35FC-0F78-5A6A91338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13" y="269164"/>
            <a:ext cx="2433887" cy="9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1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6A76B7A-378F-43CC-AC23-4F960D90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165"/>
            <a:ext cx="10515600" cy="111625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solidFill>
                  <a:srgbClr val="006A8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 kakšnimi izzivi ste se soočali pri uporabi obrnjenega učenja?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1E6D83F-231E-4993-9642-1D933FA1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8" y="0"/>
            <a:ext cx="9143244" cy="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4CE9695-FE75-459D-868D-90651F09F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" y="-1"/>
            <a:ext cx="11286836" cy="469353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Poučevanje študentov s posebnimi potrebami z uporabo obrnjenega učenja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značba mesta vsebine 16">
            <a:extLst>
              <a:ext uri="{FF2B5EF4-FFF2-40B4-BE49-F238E27FC236}">
                <a16:creationId xmlns:a16="http://schemas.microsoft.com/office/drawing/2014/main" id="{BF258A96-963B-16EA-E58F-8C631D1E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5"/>
            <a:ext cx="10448637" cy="43513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Izbira ustrezno zahtevne vsebine, ki jo lahko študenti samostojno predelajo doma,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neustrezen format vsebine za študij izven predavalnice,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pomanjkanje samodiscipline pri študentih za pripravo na srečanja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elik časovni vložek v pripravo aktivnosti,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zbira ustreznega pristopa za preverjanje znanja, ki so ga študenti usvojili izven predavalnice,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nedoseganje učnih izidov z zastavljenimi aktivnostmi,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drugo, nič od naštetega (prosimo, zapišite v klepet srečanja).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427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FCA78045-CC4A-42A5-8994-680104BE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UVODNI Vprašanji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DA5A37C-67DB-4DF2-9502-9293EE950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3280" y="2011680"/>
            <a:ext cx="5116944" cy="4206240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 so bili v skupini, ko ste uporabili element/e obrnjenega učenja, prisotni študenti s posebnimi potrebami? </a:t>
            </a:r>
          </a:p>
          <a:p>
            <a:pPr lvl="0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</a:t>
            </a:r>
          </a:p>
          <a:p>
            <a:pPr lvl="0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</a:t>
            </a:r>
          </a:p>
          <a:p>
            <a:pPr lvl="0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vem</a:t>
            </a:r>
          </a:p>
          <a:p>
            <a:endParaRPr lang="sl-SI" dirty="0"/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81F268A1-6C83-4C0B-858A-C991F5CC40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 ste bili seznanjeni s prilagoditvami, ki jih imajo študenti s posebnimi potrebami?</a:t>
            </a:r>
          </a:p>
          <a:p>
            <a:pPr lvl="0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vpisane so v AIPS-u</a:t>
            </a:r>
          </a:p>
          <a:p>
            <a:pPr lvl="0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študent/študentka je sam-a pristopila do mene in se pogovorila</a:t>
            </a:r>
          </a:p>
          <a:p>
            <a:pPr lvl="0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seznanila me je kontaktna oseba za študente s posebnimi potrebami na fakulteti</a:t>
            </a:r>
          </a:p>
          <a:p>
            <a:pPr lvl="0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nisem bil-a seznanjena s prilagoditvami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091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UPORABA DIGITALNIH ORODIJ</a:t>
            </a:r>
          </a:p>
        </p:txBody>
      </p:sp>
      <p:pic>
        <p:nvPicPr>
          <p:cNvPr id="6" name="Označba mesta vsebine 5" descr="V vsaki fazi aktivnosti obrnjenega učenja so našteta orodja in viri za izvajanje dejavnosti.&#10;Podroben opis je priložen v Wordovem dokumentu.  &#10;Vir: https://didakt.um.si/oprojektu/projektneaktivnosti/Documents/Strokovna%20podlaga_obrnjeno_27feb.pd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27" y="1927252"/>
            <a:ext cx="4761832" cy="4780054"/>
          </a:xfrm>
        </p:spPr>
      </p:pic>
      <p:sp>
        <p:nvSpPr>
          <p:cNvPr id="7" name="Označba mesta vsebine 6"/>
          <p:cNvSpPr>
            <a:spLocks noGrp="1"/>
          </p:cNvSpPr>
          <p:nvPr>
            <p:ph sz="half" idx="2"/>
          </p:nvPr>
        </p:nvSpPr>
        <p:spPr>
          <a:xfrm>
            <a:off x="480578" y="1927252"/>
            <a:ext cx="6436311" cy="4646572"/>
          </a:xfrm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Različni učni stili študentov</a:t>
            </a:r>
          </a:p>
          <a:p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Različne potrebe </a:t>
            </a:r>
          </a:p>
          <a:p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Poznavanje funkcij za dostopnost posameznih orodij</a:t>
            </a:r>
          </a:p>
          <a:p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Urejanje dostopnosti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776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AKTIVNOSTI PRED PREDAVALNICO 1</a:t>
            </a:r>
          </a:p>
        </p:txBody>
      </p:sp>
      <p:sp>
        <p:nvSpPr>
          <p:cNvPr id="8" name="Označba mesta vsebine 7"/>
          <p:cNvSpPr>
            <a:spLocks noGrp="1"/>
          </p:cNvSpPr>
          <p:nvPr>
            <p:ph sz="half" idx="1"/>
          </p:nvPr>
        </p:nvSpPr>
        <p:spPr>
          <a:xfrm>
            <a:off x="273189" y="2251376"/>
            <a:ext cx="1724286" cy="3226146"/>
          </a:xfrm>
        </p:spPr>
        <p:txBody>
          <a:bodyPr/>
          <a:lstStyle/>
          <a:p>
            <a:pPr marL="0" indent="0">
              <a:buNone/>
            </a:pPr>
            <a:r>
              <a:rPr lang="sl-SI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Prednosti</a:t>
            </a:r>
          </a:p>
        </p:txBody>
      </p:sp>
      <p:sp>
        <p:nvSpPr>
          <p:cNvPr id="9" name="Označba mesta vsebine 8"/>
          <p:cNvSpPr>
            <a:spLocks noGrp="1"/>
          </p:cNvSpPr>
          <p:nvPr>
            <p:ph sz="half" idx="2"/>
          </p:nvPr>
        </p:nvSpPr>
        <p:spPr>
          <a:xfrm>
            <a:off x="2494625" y="2011680"/>
            <a:ext cx="8490646" cy="4206240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Gradivo predelajo ob svojem času</a:t>
            </a:r>
          </a:p>
          <a:p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Lahko si ga ogledajo, preberejo, poslušajo večkrat</a:t>
            </a:r>
          </a:p>
          <a:p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Imajo čas, da si pripravijo opombe, izpiske, zapiske</a:t>
            </a:r>
          </a:p>
          <a:p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Lahko ga predelajo sami ali v manjši skupini z drugimi študenti</a:t>
            </a:r>
          </a:p>
          <a:p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pripravijo vprašanja, če kaj niso razumeli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6011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A4E8BB-4777-446D-8AFA-66EC3EF6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Aktivnosti pred predavalnico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965519-B24E-4909-8B61-F62B3DA3D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599" y="2062480"/>
            <a:ext cx="9076919" cy="4206240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Digitalna dostopnost samega gradiva za posamezne študente s posebnimi potrebami</a:t>
            </a:r>
          </a:p>
          <a:p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Razumevanje in interpretacija gradiva glede na vrsto gradiva</a:t>
            </a:r>
          </a:p>
          <a:p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Sposobnost organizacije in razporejanje časa za učenje 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4A110DD-1938-4D67-9AB1-65CDFADAC44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30819" y="2223657"/>
            <a:ext cx="1429306" cy="742950"/>
          </a:xfrm>
        </p:spPr>
        <p:txBody>
          <a:bodyPr/>
          <a:lstStyle/>
          <a:p>
            <a:pPr marL="0" indent="0">
              <a:buNone/>
            </a:pPr>
            <a:r>
              <a:rPr lang="sl-SI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Ovire</a:t>
            </a:r>
          </a:p>
        </p:txBody>
      </p:sp>
    </p:spTree>
    <p:extLst>
      <p:ext uri="{BB962C8B-B14F-4D97-AF65-F5344CB8AC3E}">
        <p14:creationId xmlns:p14="http://schemas.microsoft.com/office/powerpoint/2010/main" val="2927873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Digitalna dostopnost gradiva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92963" y="2011680"/>
            <a:ext cx="7286397" cy="4206240"/>
          </a:xfrm>
        </p:spPr>
        <p:txBody>
          <a:bodyPr>
            <a:normAutofit/>
          </a:bodyPr>
          <a:lstStyle/>
          <a:p>
            <a:pPr lvl="1"/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Preverjanje dostopnosti digitalnih orodij – v kolikšni meri omogočajo urejanje dostopnosti </a:t>
            </a:r>
          </a:p>
          <a:p>
            <a:pPr lvl="1"/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Smernice za oblikovanje digitalno dostopnega gradiva</a:t>
            </a:r>
          </a:p>
          <a:p>
            <a:pPr lvl="1"/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Osnovno poznavaje delovanja podpornih tehnologij – bralnik zaslona, povečevalnik zaslona, uporaba brez miške</a:t>
            </a:r>
          </a:p>
          <a:p>
            <a:pPr lvl="1"/>
            <a:endParaRPr lang="sl-SI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2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 and Don‘ts of digital accessibility</a:t>
            </a:r>
            <a:endParaRPr lang="en-GB" sz="22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2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Designing for Digital Accessibility</a:t>
            </a:r>
            <a:endParaRPr lang="en-GB" sz="2200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 descr="Priporočila za urejanje digitalne dostopnosti.&#10;Besedilni opis je dostopen na viru: https://etsupport.freshdesk.com/support/solutions/articles/4000171611-designing-for-digital-accessibility 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760" y="1931780"/>
            <a:ext cx="3995528" cy="472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86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D9C169F1-400F-4818-A0AB-A38E6AED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VPRAŠANJI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943CCE69-EA80-4476-8212-69809F91D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0" y="2011680"/>
            <a:ext cx="514096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Katera orodja najpogosteje uporabljate za preverjanje znanj pred aktivnostjo v predavalnici</a:t>
            </a:r>
          </a:p>
          <a:p>
            <a:pPr lvl="0"/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Moodle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Mentimeter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Kahoot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Padlet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Forms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Drugo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3564949-EFDE-4A2C-8229-4CA413DD5B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 pred aktivnostjo v predavalnici preverjate napredek vaših študentov – npr. pregled v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moodlu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koliko študentov si je gradivo ogledalo, katere naloge so že opravili, kakšna je bila njihova uspešnost?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Kadar mi čas dopušča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9100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885ACB-04F1-4E6E-8E0A-D29023E7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Preverjanje znanja pred predavalnico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C5FB28-7856-4D4D-9556-44E0F8140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311" y="2011680"/>
            <a:ext cx="2092809" cy="4113912"/>
          </a:xfrm>
        </p:spPr>
        <p:txBody>
          <a:bodyPr/>
          <a:lstStyle/>
          <a:p>
            <a:pPr marL="0" indent="0">
              <a:buNone/>
            </a:pPr>
            <a:r>
              <a:rPr lang="sl-SI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preverjanje razumevanja snovi</a:t>
            </a:r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2854959" y="2011680"/>
            <a:ext cx="8130311" cy="4495652"/>
          </a:xfrm>
        </p:spPr>
        <p:txBody>
          <a:bodyPr/>
          <a:lstStyle/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digitalna orodja</a:t>
            </a:r>
          </a:p>
          <a:p>
            <a:pPr lvl="1"/>
            <a:r>
              <a:rPr lang="sl-SI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Moodle</a:t>
            </a:r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kviz, naloga, forum, blog</a:t>
            </a:r>
          </a:p>
          <a:p>
            <a:pPr lvl="1"/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H5P</a:t>
            </a:r>
          </a:p>
          <a:p>
            <a:pPr lvl="1"/>
            <a:r>
              <a:rPr lang="sl-SI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Kahoot</a:t>
            </a:r>
            <a:r>
              <a:rPr lang="sl-S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plakat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miselni vzorec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10149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60A264-3B08-4F72-AA2F-E5379AE3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Aktivnosti v predavalnici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3C15F7-881C-4565-B26C-D34BF675F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Reševanje nalog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Diskusija v parih ali skupinah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Reševanje problemov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Predstavitve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Seminarske naloge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21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3D5691-CA7B-494C-AE95-2F5962C6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Delo v skupinah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7078E5-047C-4722-A07C-8E6AF7F7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011680"/>
            <a:ext cx="10174199" cy="4206240"/>
          </a:xfrm>
        </p:spPr>
        <p:txBody>
          <a:bodyPr/>
          <a:lstStyle/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Vsaka skupina bo dobila opis enega študenta s posebnimi potrebami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Glede na slišano ali na podlagi vaših izkušenj z obrnjenim učenjem, se pogovorite </a:t>
            </a:r>
          </a:p>
          <a:p>
            <a:pPr lvl="1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Katera vrsta gradiva za aktivnost pred predavalnico bi mu najbolj ustrezala? </a:t>
            </a:r>
          </a:p>
          <a:p>
            <a:pPr lvl="1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Katere vrste nalog bi mu najbolj ustrezale za preverjanje znanja pred predavalnico?</a:t>
            </a:r>
          </a:p>
          <a:p>
            <a:pPr lvl="1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Kakšne aktivnosti bi izvajali v predavalnici?</a:t>
            </a:r>
          </a:p>
          <a:p>
            <a:pPr lvl="1"/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Kakšne prilagoditve bi morda kljub prejšnjim razmislekom še potreboval?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Izberite poročevalca za skupino.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voljo imate 20 minut časa.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6533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6A76B7A-378F-43CC-AC23-4F960D90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72" y="687452"/>
            <a:ext cx="10515600" cy="962284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6A8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Statistika statusa študenta s posebnimi potrebami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1E6D83F-231E-4993-9642-1D933FA1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8" y="0"/>
            <a:ext cx="9143244" cy="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4CE9695-FE75-459D-868D-90651F09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" y="-1"/>
            <a:ext cx="11286836" cy="469353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Poučevanje študentov s posebnimi potrebami z uporabo obrnjenega učenja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3B13C8E-8DBD-4086-88D6-2987B77F7743}"/>
              </a:ext>
            </a:extLst>
          </p:cNvPr>
          <p:cNvSpPr txBox="1"/>
          <p:nvPr/>
        </p:nvSpPr>
        <p:spPr>
          <a:xfrm>
            <a:off x="4286304" y="6259448"/>
            <a:ext cx="3808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latin typeface="+mj-lt"/>
              </a:rPr>
              <a:t>Podatki dne 23. 1. 2024 za 2023/24</a:t>
            </a:r>
          </a:p>
        </p:txBody>
      </p:sp>
      <p:graphicFrame>
        <p:nvGraphicFramePr>
          <p:cNvPr id="2" name="Grafikon 1" descr="Grafični prikaz števila statusov študentov s posebnimi potrebami (npr. v študijskem letu 2023/24 je dne 23. 1. 2024 imelo status 157 študentov).">
            <a:extLst>
              <a:ext uri="{FF2B5EF4-FFF2-40B4-BE49-F238E27FC236}">
                <a16:creationId xmlns:a16="http://schemas.microsoft.com/office/drawing/2014/main" id="{802E99CF-C941-085A-73EB-C9A871919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814510"/>
              </p:ext>
            </p:extLst>
          </p:nvPr>
        </p:nvGraphicFramePr>
        <p:xfrm>
          <a:off x="2228272" y="1649736"/>
          <a:ext cx="7531100" cy="452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387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978CEE-DB56-4B22-9D85-0A0E5D79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priporočila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20D3CC0-4C84-483A-B968-B43D42421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Navedite kaj se od študentov pričakuje, kako boste preverjali razumevanje in znanje, kakšne aktivnosti bodo sledile v predavalnici in kako boste ocenjevali predelano snov, da se lahko študenti z veliko potrebo po rutini, varnosti, predvidljivosti ustrezno pripravijo 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Bodite pozorni na digitalno dostopnost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Raje izkoristite različne možnosti ene ali dveh digitalnih aplikacij, ki omogočata prilagajanje potrebam študenta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Tudi študenti ne zahtevajo popolnosti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pridostopnosti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veliko jim pomeni, če vidijo, da se trudite prilagoditi njihovim potrebam, čeprav velikokrat nekatere zadeve ni možno urediti. </a:t>
            </a:r>
          </a:p>
        </p:txBody>
      </p:sp>
    </p:spTree>
    <p:extLst>
      <p:ext uri="{BB962C8B-B14F-4D97-AF65-F5344CB8AC3E}">
        <p14:creationId xmlns:p14="http://schemas.microsoft.com/office/powerpoint/2010/main" val="1213052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>
            <a:extLst>
              <a:ext uri="{FF2B5EF4-FFF2-40B4-BE49-F238E27FC236}">
                <a16:creationId xmlns:a16="http://schemas.microsoft.com/office/drawing/2014/main" id="{AA84EFCA-1125-4399-A382-1ECBD317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Posnetek zaslona spletne strani DŠIS namenjene visokošolskemu osebju </a:t>
            </a:r>
          </a:p>
        </p:txBody>
      </p:sp>
      <p:pic>
        <p:nvPicPr>
          <p:cNvPr id="4" name="spletna stran DŠIS" descr="Posnetek zaslona spletne strani DŠIS namenjene visokošolskemu osebju https://www.dsis-drustvo.si/podpora-visokosolskim-uciteljem/ &#10;">
            <a:extLst>
              <a:ext uri="{FF2B5EF4-FFF2-40B4-BE49-F238E27FC236}">
                <a16:creationId xmlns:a16="http://schemas.microsoft.com/office/drawing/2014/main" id="{CC6CA572-6D8E-4241-AFDF-775379DFA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1920" y="1"/>
            <a:ext cx="9278363" cy="691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31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1DF427-36F2-4B2C-9BDE-4DB88880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KONTAKTI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03995F-DC4D-43B5-B4A0-731DF62F5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sl-SI" b="1" dirty="0"/>
          </a:p>
          <a:p>
            <a:pPr marL="0" indent="0">
              <a:spcBef>
                <a:spcPts val="0"/>
              </a:spcBef>
              <a:buNone/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Društvo študentov invalidov Slovenije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Enota Maribor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Koroška cesta 53 d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2000 Maribor</a:t>
            </a:r>
          </a:p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0590 432 45</a:t>
            </a:r>
          </a:p>
          <a:p>
            <a:pPr marL="0" indent="0">
              <a:buNone/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info@dsis-drustvo.si</a:t>
            </a:r>
            <a:endParaRPr lang="sl-SI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www.dsis-drustvo.si</a:t>
            </a:r>
            <a:r>
              <a:rPr lang="sl-SI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555AC05-DD0D-4DFA-8BEB-CEB5C9EB8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9520" y="2011680"/>
            <a:ext cx="3395750" cy="4206240"/>
          </a:xfrm>
        </p:spPr>
        <p:txBody>
          <a:bodyPr/>
          <a:lstStyle/>
          <a:p>
            <a:endParaRPr lang="sl-SI" dirty="0"/>
          </a:p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Alenka Gajšt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alenka@dsis-drustvo.si</a:t>
            </a:r>
            <a:endParaRPr lang="sl-SI" dirty="0">
              <a:solidFill>
                <a:schemeClr val="accent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041 632 865</a:t>
            </a:r>
          </a:p>
        </p:txBody>
      </p:sp>
    </p:spTree>
    <p:extLst>
      <p:ext uri="{BB962C8B-B14F-4D97-AF65-F5344CB8AC3E}">
        <p14:creationId xmlns:p14="http://schemas.microsoft.com/office/powerpoint/2010/main" val="2400444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1BD955-EDD6-408D-B4D6-9A9D1237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r>
              <a:rPr lang="sl-SI" dirty="0"/>
              <a:t>Dodatni viri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2412FC13-4994-46CF-8B30-2951AC990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pPr lvl="0"/>
            <a:r>
              <a:rPr lang="en-GB" u="sng" dirty="0" err="1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Kiljunen</a:t>
            </a:r>
            <a:r>
              <a:rPr lang="en-GB" u="sng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J., </a:t>
            </a:r>
            <a:r>
              <a:rPr lang="en-GB" u="sng" dirty="0" err="1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Sointu</a:t>
            </a:r>
            <a:r>
              <a:rPr lang="en-GB" u="sng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E., </a:t>
            </a:r>
            <a:r>
              <a:rPr lang="en-GB" u="sng" dirty="0" err="1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Äikäs</a:t>
            </a:r>
            <a:r>
              <a:rPr lang="en-GB" u="sng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A. </a:t>
            </a:r>
            <a:r>
              <a:rPr lang="en-GB" i="1" u="sng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al.</a:t>
            </a:r>
            <a:r>
              <a:rPr lang="en-GB" u="sng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Higher education and the flipped classroom approach: efficacy for students with a history of learning disabilities. </a:t>
            </a:r>
            <a:r>
              <a:rPr lang="en-GB" i="1" u="sng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 </a:t>
            </a:r>
            <a:r>
              <a:rPr lang="en-GB" i="1" u="sng" dirty="0" err="1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</a:t>
            </a:r>
            <a:r>
              <a:rPr lang="en-GB" u="sng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(2023).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0"/>
            <a:r>
              <a:rPr lang="en-GB" u="sng" dirty="0" err="1">
                <a:solidFill>
                  <a:schemeClr val="accent3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Nazarova</a:t>
            </a:r>
            <a:r>
              <a:rPr lang="en-GB" u="sng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L.G. Enhancing Time Management Skills in Flipped Classrooms: A Review of Evidence. Central Asian Journal of Literature, Philosophy, and Culture 2024, 5 (2),1–5.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0"/>
            <a:r>
              <a:rPr lang="en-GB" u="sng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Personalizing Computer Science programming with technology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0"/>
            <a:r>
              <a:rPr lang="en-GB" u="sng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Universal Design for Learning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0"/>
            <a:r>
              <a:rPr lang="en-GB" u="sng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UDL on campus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0"/>
            <a:r>
              <a:rPr lang="en-GB" u="sng" dirty="0" err="1">
                <a:solidFill>
                  <a:schemeClr val="accent3">
                    <a:lumMod val="20000"/>
                    <a:lumOff val="8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HyFlex</a:t>
            </a:r>
            <a:r>
              <a:rPr lang="en-GB" u="sng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Course Design Model with Brian Beatty</a:t>
            </a:r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206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6A76B7A-378F-43CC-AC23-4F960D90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0" y="469352"/>
            <a:ext cx="10515600" cy="132556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6A8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Vsebina usposabljanja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1E6D83F-231E-4993-9642-1D933FA1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8" y="0"/>
            <a:ext cx="9143244" cy="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4CE9695-FE75-459D-868D-90651F09F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" y="-1"/>
            <a:ext cx="11286836" cy="469353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Poučevanje študentov s posebnimi potrebami z uporabo obrnjenega učenja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CDA6927-F168-821A-8850-CC1A2E5830CF}"/>
              </a:ext>
            </a:extLst>
          </p:cNvPr>
          <p:cNvSpPr txBox="1"/>
          <p:nvPr/>
        </p:nvSpPr>
        <p:spPr>
          <a:xfrm>
            <a:off x="644493" y="1593902"/>
            <a:ext cx="11286835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Pedagoški pristop obrnjeno učenje (kratka ponovitev).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Izkušnje udeležencev, refleksija (interaktivna vprašanja): elementi obrnjenega učenja, izzivi, sodelovanje s študenti s posebnimi potrebami,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Prednosti in ovire v posameznih fazah izvajanja obrnjenega učenja.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Dostopnost vsebin, orodij in nalog v posameznih fazah obrnjenega učenja.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Univerzitetna podpora pri poučevanju s pristopom obrnjenega učenja.</a:t>
            </a:r>
          </a:p>
        </p:txBody>
      </p:sp>
    </p:spTree>
    <p:extLst>
      <p:ext uri="{BB962C8B-B14F-4D97-AF65-F5344CB8AC3E}">
        <p14:creationId xmlns:p14="http://schemas.microsoft.com/office/powerpoint/2010/main" val="2227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6A76B7A-378F-43CC-AC23-4F960D90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165"/>
            <a:ext cx="10515600" cy="132556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6A8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Spomnimo se… Kaj je obrnjeno učenje?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EF1D9EA6-C7EC-4447-B7D2-382F0E3C7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9250"/>
            <a:ext cx="4521200" cy="491924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PRIPRAVA NA SREČANJE: 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Vsebine, ki so bile obravnavane v predavalnici, študenti samostojno predelajo doma.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DELO V PREDAVALNICI: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Dinamično in sodelovalno. Izvajalec ne podaja nove učne snovi v frontalni obliki, temveč zgolj usmerja in vodi študente, da uporabijo usvojeno znanje ter ustvarjalno sodelujejo.</a:t>
            </a:r>
            <a:endParaRPr lang="sl-SI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l-SI" sz="2400" dirty="0">
              <a:latin typeface="+mj-lt"/>
            </a:endParaRPr>
          </a:p>
          <a:p>
            <a:pPr marL="0" indent="0">
              <a:buNone/>
            </a:pPr>
            <a:endParaRPr lang="sl-SI" sz="2400" dirty="0">
              <a:latin typeface="+mj-lt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sl-SI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sl-SI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1E6D83F-231E-4993-9642-1D933FA1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8" y="0"/>
            <a:ext cx="9143244" cy="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4CE9695-FE75-459D-868D-90651F09F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" y="-1"/>
            <a:ext cx="11286836" cy="469353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Poučevanje študentov s posebnimi potrebami z uporabo obrnjenega učenja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Slika 7" descr="Grafični prikaz pristopa obrnjeno učenje.">
            <a:extLst>
              <a:ext uri="{FF2B5EF4-FFF2-40B4-BE49-F238E27FC236}">
                <a16:creationId xmlns:a16="http://schemas.microsoft.com/office/drawing/2014/main" id="{13395204-D2AE-CDB9-8CF8-C1234CD79C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16993" r="21481" b="15762"/>
          <a:stretch/>
        </p:blipFill>
        <p:spPr>
          <a:xfrm>
            <a:off x="5814718" y="2737239"/>
            <a:ext cx="6146503" cy="3263900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7F6A47F-C337-E2FB-9CC9-BE9DCA204CE5}"/>
              </a:ext>
            </a:extLst>
          </p:cNvPr>
          <p:cNvSpPr txBox="1"/>
          <p:nvPr/>
        </p:nvSpPr>
        <p:spPr>
          <a:xfrm>
            <a:off x="5814718" y="1554729"/>
            <a:ext cx="2579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1. FAZA: </a:t>
            </a:r>
            <a:r>
              <a:rPr lang="sl-SI" dirty="0"/>
              <a:t>Aktivnosti pred poučevanjem v predavalnici (npr. </a:t>
            </a:r>
            <a:r>
              <a:rPr lang="sl-SI" dirty="0" err="1"/>
              <a:t>videopredavanje</a:t>
            </a:r>
            <a:r>
              <a:rPr lang="sl-SI" dirty="0"/>
              <a:t>)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8FC97D5-BA05-B86A-2854-DCE5F1055BD0}"/>
              </a:ext>
            </a:extLst>
          </p:cNvPr>
          <p:cNvSpPr txBox="1"/>
          <p:nvPr/>
        </p:nvSpPr>
        <p:spPr>
          <a:xfrm>
            <a:off x="7482844" y="5995178"/>
            <a:ext cx="281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2. FAZA: </a:t>
            </a:r>
            <a:r>
              <a:rPr lang="sl-SI" dirty="0"/>
              <a:t>Preverjanje znanja (npr. kviz v </a:t>
            </a:r>
            <a:r>
              <a:rPr lang="sl-SI" dirty="0" err="1"/>
              <a:t>Moodlu</a:t>
            </a:r>
            <a:r>
              <a:rPr lang="sl-SI" dirty="0"/>
              <a:t>)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0A81450-D86A-01FA-98C3-1E855BE67672}"/>
              </a:ext>
            </a:extLst>
          </p:cNvPr>
          <p:cNvSpPr txBox="1"/>
          <p:nvPr/>
        </p:nvSpPr>
        <p:spPr>
          <a:xfrm>
            <a:off x="9075175" y="1554729"/>
            <a:ext cx="2886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3. FAZA: </a:t>
            </a:r>
            <a:r>
              <a:rPr lang="sl-SI" dirty="0"/>
              <a:t>Aktivnosti v predavalnici (npr. delo v dvojicah)</a:t>
            </a:r>
          </a:p>
        </p:txBody>
      </p:sp>
    </p:spTree>
    <p:extLst>
      <p:ext uri="{BB962C8B-B14F-4D97-AF65-F5344CB8AC3E}">
        <p14:creationId xmlns:p14="http://schemas.microsoft.com/office/powerpoint/2010/main" val="418929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6A76B7A-378F-43CC-AC23-4F960D90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16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solidFill>
                  <a:srgbClr val="006A8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Katere aktivnosti ste uporabili za pripravo na srečanja oz. pred poučevanjem v predavalnici?  Na kakšen način so študenti samostojno predelali vsebine?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1E6D83F-231E-4993-9642-1D933FA1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8" y="0"/>
            <a:ext cx="9143244" cy="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4CE9695-FE75-459D-868D-90651F09F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" y="-1"/>
            <a:ext cx="11286836" cy="469353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Poučevanje študentov s posebnimi potrebami z uporabo obrnjenega učenja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značba mesta vsebine 16">
            <a:extLst>
              <a:ext uri="{FF2B5EF4-FFF2-40B4-BE49-F238E27FC236}">
                <a16:creationId xmlns:a16="http://schemas.microsoft.com/office/drawing/2014/main" id="{BF258A96-963B-16EA-E58F-8C631D1E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48637" cy="435133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Študij literature (PDF),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podkasti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diskusije v spletnem forumu,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interaktivna gradiva (npr. interaktivni video, kvizi),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videopredavanja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drugo, nič od naštetega (prosimo, zapišite v klepet srečanja).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741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6A76B7A-378F-43CC-AC23-4F960D90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16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solidFill>
                  <a:srgbClr val="006A8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Primeri uporabe obrnjenega učenja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1E6D83F-231E-4993-9642-1D933FA1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8" y="0"/>
            <a:ext cx="9143244" cy="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4CE9695-FE75-459D-868D-90651F09F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" y="-1"/>
            <a:ext cx="11286836" cy="469353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Poučevanje študentov s posebnimi potrebami z uporabo obrnjenega učenja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značba mesta vsebine 16">
            <a:extLst>
              <a:ext uri="{FF2B5EF4-FFF2-40B4-BE49-F238E27FC236}">
                <a16:creationId xmlns:a16="http://schemas.microsoft.com/office/drawing/2014/main" id="{BF258A96-963B-16EA-E58F-8C631D1E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486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V ekipi Pedagoška mreža, v kanalu Pristopi iz prakse.</a:t>
            </a:r>
          </a:p>
        </p:txBody>
      </p:sp>
      <p:pic>
        <p:nvPicPr>
          <p:cNvPr id="5" name="Slika 4" descr="Primer uporabe obrnjenega učenja pri obravnavi nekaterih elementarnih funkcij.">
            <a:extLst>
              <a:ext uri="{FF2B5EF4-FFF2-40B4-BE49-F238E27FC236}">
                <a16:creationId xmlns:a16="http://schemas.microsoft.com/office/drawing/2014/main" id="{8CAC5FA4-49D7-91F4-7959-0D3FADBFD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42" y="3364160"/>
            <a:ext cx="10953750" cy="3324225"/>
          </a:xfrm>
          <a:custGeom>
            <a:avLst/>
            <a:gdLst>
              <a:gd name="connsiteX0" fmla="*/ 0 w 10953750"/>
              <a:gd name="connsiteY0" fmla="*/ 0 h 3324225"/>
              <a:gd name="connsiteX1" fmla="*/ 247901 w 10953750"/>
              <a:gd name="connsiteY1" fmla="*/ 0 h 3324225"/>
              <a:gd name="connsiteX2" fmla="*/ 1043489 w 10953750"/>
              <a:gd name="connsiteY2" fmla="*/ 0 h 3324225"/>
              <a:gd name="connsiteX3" fmla="*/ 1839077 w 10953750"/>
              <a:gd name="connsiteY3" fmla="*/ 0 h 3324225"/>
              <a:gd name="connsiteX4" fmla="*/ 2634665 w 10953750"/>
              <a:gd name="connsiteY4" fmla="*/ 0 h 3324225"/>
              <a:gd name="connsiteX5" fmla="*/ 3211178 w 10953750"/>
              <a:gd name="connsiteY5" fmla="*/ 0 h 3324225"/>
              <a:gd name="connsiteX6" fmla="*/ 3787691 w 10953750"/>
              <a:gd name="connsiteY6" fmla="*/ 0 h 3324225"/>
              <a:gd name="connsiteX7" fmla="*/ 4473742 w 10953750"/>
              <a:gd name="connsiteY7" fmla="*/ 0 h 3324225"/>
              <a:gd name="connsiteX8" fmla="*/ 4940718 w 10953750"/>
              <a:gd name="connsiteY8" fmla="*/ 0 h 3324225"/>
              <a:gd name="connsiteX9" fmla="*/ 5517231 w 10953750"/>
              <a:gd name="connsiteY9" fmla="*/ 0 h 3324225"/>
              <a:gd name="connsiteX10" fmla="*/ 6093744 w 10953750"/>
              <a:gd name="connsiteY10" fmla="*/ 0 h 3324225"/>
              <a:gd name="connsiteX11" fmla="*/ 6451182 w 10953750"/>
              <a:gd name="connsiteY11" fmla="*/ 0 h 3324225"/>
              <a:gd name="connsiteX12" fmla="*/ 6808620 w 10953750"/>
              <a:gd name="connsiteY12" fmla="*/ 0 h 3324225"/>
              <a:gd name="connsiteX13" fmla="*/ 7166059 w 10953750"/>
              <a:gd name="connsiteY13" fmla="*/ 0 h 3324225"/>
              <a:gd name="connsiteX14" fmla="*/ 7961647 w 10953750"/>
              <a:gd name="connsiteY14" fmla="*/ 0 h 3324225"/>
              <a:gd name="connsiteX15" fmla="*/ 8757235 w 10953750"/>
              <a:gd name="connsiteY15" fmla="*/ 0 h 3324225"/>
              <a:gd name="connsiteX16" fmla="*/ 9005136 w 10953750"/>
              <a:gd name="connsiteY16" fmla="*/ 0 h 3324225"/>
              <a:gd name="connsiteX17" fmla="*/ 9472111 w 10953750"/>
              <a:gd name="connsiteY17" fmla="*/ 0 h 3324225"/>
              <a:gd name="connsiteX18" fmla="*/ 9829549 w 10953750"/>
              <a:gd name="connsiteY18" fmla="*/ 0 h 3324225"/>
              <a:gd name="connsiteX19" fmla="*/ 10296525 w 10953750"/>
              <a:gd name="connsiteY19" fmla="*/ 0 h 3324225"/>
              <a:gd name="connsiteX20" fmla="*/ 10953750 w 10953750"/>
              <a:gd name="connsiteY20" fmla="*/ 0 h 3324225"/>
              <a:gd name="connsiteX21" fmla="*/ 10953750 w 10953750"/>
              <a:gd name="connsiteY21" fmla="*/ 554038 h 3324225"/>
              <a:gd name="connsiteX22" fmla="*/ 10953750 w 10953750"/>
              <a:gd name="connsiteY22" fmla="*/ 1041591 h 3324225"/>
              <a:gd name="connsiteX23" fmla="*/ 10953750 w 10953750"/>
              <a:gd name="connsiteY23" fmla="*/ 1595628 h 3324225"/>
              <a:gd name="connsiteX24" fmla="*/ 10953750 w 10953750"/>
              <a:gd name="connsiteY24" fmla="*/ 2049939 h 3324225"/>
              <a:gd name="connsiteX25" fmla="*/ 10953750 w 10953750"/>
              <a:gd name="connsiteY25" fmla="*/ 2603976 h 3324225"/>
              <a:gd name="connsiteX26" fmla="*/ 10953750 w 10953750"/>
              <a:gd name="connsiteY26" fmla="*/ 3324225 h 3324225"/>
              <a:gd name="connsiteX27" fmla="*/ 10486774 w 10953750"/>
              <a:gd name="connsiteY27" fmla="*/ 3324225 h 3324225"/>
              <a:gd name="connsiteX28" fmla="*/ 9800724 w 10953750"/>
              <a:gd name="connsiteY28" fmla="*/ 3324225 h 3324225"/>
              <a:gd name="connsiteX29" fmla="*/ 9224211 w 10953750"/>
              <a:gd name="connsiteY29" fmla="*/ 3324225 h 3324225"/>
              <a:gd name="connsiteX30" fmla="*/ 8538160 w 10953750"/>
              <a:gd name="connsiteY30" fmla="*/ 3324225 h 3324225"/>
              <a:gd name="connsiteX31" fmla="*/ 8180722 w 10953750"/>
              <a:gd name="connsiteY31" fmla="*/ 3324225 h 3324225"/>
              <a:gd name="connsiteX32" fmla="*/ 7713746 w 10953750"/>
              <a:gd name="connsiteY32" fmla="*/ 3324225 h 3324225"/>
              <a:gd name="connsiteX33" fmla="*/ 7027695 w 10953750"/>
              <a:gd name="connsiteY33" fmla="*/ 3324225 h 3324225"/>
              <a:gd name="connsiteX34" fmla="*/ 6670257 w 10953750"/>
              <a:gd name="connsiteY34" fmla="*/ 3324225 h 3324225"/>
              <a:gd name="connsiteX35" fmla="*/ 5874669 w 10953750"/>
              <a:gd name="connsiteY35" fmla="*/ 3324225 h 3324225"/>
              <a:gd name="connsiteX36" fmla="*/ 5188618 w 10953750"/>
              <a:gd name="connsiteY36" fmla="*/ 3324225 h 3324225"/>
              <a:gd name="connsiteX37" fmla="*/ 4393030 w 10953750"/>
              <a:gd name="connsiteY37" fmla="*/ 3324225 h 3324225"/>
              <a:gd name="connsiteX38" fmla="*/ 4145130 w 10953750"/>
              <a:gd name="connsiteY38" fmla="*/ 3324225 h 3324225"/>
              <a:gd name="connsiteX39" fmla="*/ 3678154 w 10953750"/>
              <a:gd name="connsiteY39" fmla="*/ 3324225 h 3324225"/>
              <a:gd name="connsiteX40" fmla="*/ 3320716 w 10953750"/>
              <a:gd name="connsiteY40" fmla="*/ 3324225 h 3324225"/>
              <a:gd name="connsiteX41" fmla="*/ 2634665 w 10953750"/>
              <a:gd name="connsiteY41" fmla="*/ 3324225 h 3324225"/>
              <a:gd name="connsiteX42" fmla="*/ 2277227 w 10953750"/>
              <a:gd name="connsiteY42" fmla="*/ 3324225 h 3324225"/>
              <a:gd name="connsiteX43" fmla="*/ 1591176 w 10953750"/>
              <a:gd name="connsiteY43" fmla="*/ 3324225 h 3324225"/>
              <a:gd name="connsiteX44" fmla="*/ 1124201 w 10953750"/>
              <a:gd name="connsiteY44" fmla="*/ 3324225 h 3324225"/>
              <a:gd name="connsiteX45" fmla="*/ 547688 w 10953750"/>
              <a:gd name="connsiteY45" fmla="*/ 3324225 h 3324225"/>
              <a:gd name="connsiteX46" fmla="*/ 0 w 10953750"/>
              <a:gd name="connsiteY46" fmla="*/ 3324225 h 3324225"/>
              <a:gd name="connsiteX47" fmla="*/ 0 w 10953750"/>
              <a:gd name="connsiteY47" fmla="*/ 2803430 h 3324225"/>
              <a:gd name="connsiteX48" fmla="*/ 0 w 10953750"/>
              <a:gd name="connsiteY48" fmla="*/ 2182908 h 3324225"/>
              <a:gd name="connsiteX49" fmla="*/ 0 w 10953750"/>
              <a:gd name="connsiteY49" fmla="*/ 1695355 h 3324225"/>
              <a:gd name="connsiteX50" fmla="*/ 0 w 10953750"/>
              <a:gd name="connsiteY50" fmla="*/ 1207802 h 3324225"/>
              <a:gd name="connsiteX51" fmla="*/ 0 w 10953750"/>
              <a:gd name="connsiteY51" fmla="*/ 753491 h 3324225"/>
              <a:gd name="connsiteX52" fmla="*/ 0 w 10953750"/>
              <a:gd name="connsiteY52" fmla="*/ 0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953750" h="3324225" fill="none" extrusionOk="0">
                <a:moveTo>
                  <a:pt x="0" y="0"/>
                </a:moveTo>
                <a:cubicBezTo>
                  <a:pt x="76330" y="-20715"/>
                  <a:pt x="191572" y="3937"/>
                  <a:pt x="247901" y="0"/>
                </a:cubicBezTo>
                <a:cubicBezTo>
                  <a:pt x="304230" y="-3937"/>
                  <a:pt x="858787" y="79234"/>
                  <a:pt x="1043489" y="0"/>
                </a:cubicBezTo>
                <a:cubicBezTo>
                  <a:pt x="1228191" y="-79234"/>
                  <a:pt x="1454448" y="62247"/>
                  <a:pt x="1839077" y="0"/>
                </a:cubicBezTo>
                <a:cubicBezTo>
                  <a:pt x="2223706" y="-62247"/>
                  <a:pt x="2427893" y="76901"/>
                  <a:pt x="2634665" y="0"/>
                </a:cubicBezTo>
                <a:cubicBezTo>
                  <a:pt x="2841437" y="-76901"/>
                  <a:pt x="2970085" y="18705"/>
                  <a:pt x="3211178" y="0"/>
                </a:cubicBezTo>
                <a:cubicBezTo>
                  <a:pt x="3452271" y="-18705"/>
                  <a:pt x="3592238" y="64065"/>
                  <a:pt x="3787691" y="0"/>
                </a:cubicBezTo>
                <a:cubicBezTo>
                  <a:pt x="3983144" y="-64065"/>
                  <a:pt x="4272138" y="68266"/>
                  <a:pt x="4473742" y="0"/>
                </a:cubicBezTo>
                <a:cubicBezTo>
                  <a:pt x="4675346" y="-68266"/>
                  <a:pt x="4806564" y="34012"/>
                  <a:pt x="4940718" y="0"/>
                </a:cubicBezTo>
                <a:cubicBezTo>
                  <a:pt x="5074872" y="-34012"/>
                  <a:pt x="5269449" y="21218"/>
                  <a:pt x="5517231" y="0"/>
                </a:cubicBezTo>
                <a:cubicBezTo>
                  <a:pt x="5765013" y="-21218"/>
                  <a:pt x="5894952" y="65562"/>
                  <a:pt x="6093744" y="0"/>
                </a:cubicBezTo>
                <a:cubicBezTo>
                  <a:pt x="6292536" y="-65562"/>
                  <a:pt x="6332205" y="14028"/>
                  <a:pt x="6451182" y="0"/>
                </a:cubicBezTo>
                <a:cubicBezTo>
                  <a:pt x="6570159" y="-14028"/>
                  <a:pt x="6653096" y="4224"/>
                  <a:pt x="6808620" y="0"/>
                </a:cubicBezTo>
                <a:cubicBezTo>
                  <a:pt x="6964144" y="-4224"/>
                  <a:pt x="7086156" y="9285"/>
                  <a:pt x="7166059" y="0"/>
                </a:cubicBezTo>
                <a:cubicBezTo>
                  <a:pt x="7245962" y="-9285"/>
                  <a:pt x="7652557" y="95020"/>
                  <a:pt x="7961647" y="0"/>
                </a:cubicBezTo>
                <a:cubicBezTo>
                  <a:pt x="8270737" y="-95020"/>
                  <a:pt x="8541700" y="10556"/>
                  <a:pt x="8757235" y="0"/>
                </a:cubicBezTo>
                <a:cubicBezTo>
                  <a:pt x="8972770" y="-10556"/>
                  <a:pt x="8931034" y="5274"/>
                  <a:pt x="9005136" y="0"/>
                </a:cubicBezTo>
                <a:cubicBezTo>
                  <a:pt x="9079238" y="-5274"/>
                  <a:pt x="9278683" y="7265"/>
                  <a:pt x="9472111" y="0"/>
                </a:cubicBezTo>
                <a:cubicBezTo>
                  <a:pt x="9665540" y="-7265"/>
                  <a:pt x="9662146" y="25492"/>
                  <a:pt x="9829549" y="0"/>
                </a:cubicBezTo>
                <a:cubicBezTo>
                  <a:pt x="9996952" y="-25492"/>
                  <a:pt x="10171445" y="45715"/>
                  <a:pt x="10296525" y="0"/>
                </a:cubicBezTo>
                <a:cubicBezTo>
                  <a:pt x="10421605" y="-45715"/>
                  <a:pt x="10633684" y="48401"/>
                  <a:pt x="10953750" y="0"/>
                </a:cubicBezTo>
                <a:cubicBezTo>
                  <a:pt x="10953957" y="124831"/>
                  <a:pt x="10951463" y="442145"/>
                  <a:pt x="10953750" y="554038"/>
                </a:cubicBezTo>
                <a:cubicBezTo>
                  <a:pt x="10956037" y="665931"/>
                  <a:pt x="10923980" y="809381"/>
                  <a:pt x="10953750" y="1041591"/>
                </a:cubicBezTo>
                <a:cubicBezTo>
                  <a:pt x="10983520" y="1273801"/>
                  <a:pt x="10920079" y="1454443"/>
                  <a:pt x="10953750" y="1595628"/>
                </a:cubicBezTo>
                <a:cubicBezTo>
                  <a:pt x="10987421" y="1736813"/>
                  <a:pt x="10916067" y="1835098"/>
                  <a:pt x="10953750" y="2049939"/>
                </a:cubicBezTo>
                <a:cubicBezTo>
                  <a:pt x="10991433" y="2264780"/>
                  <a:pt x="10902490" y="2477032"/>
                  <a:pt x="10953750" y="2603976"/>
                </a:cubicBezTo>
                <a:cubicBezTo>
                  <a:pt x="11005010" y="2730920"/>
                  <a:pt x="10937684" y="3136576"/>
                  <a:pt x="10953750" y="3324225"/>
                </a:cubicBezTo>
                <a:cubicBezTo>
                  <a:pt x="10838556" y="3365925"/>
                  <a:pt x="10614881" y="3318425"/>
                  <a:pt x="10486774" y="3324225"/>
                </a:cubicBezTo>
                <a:cubicBezTo>
                  <a:pt x="10358667" y="3330025"/>
                  <a:pt x="9950819" y="3273227"/>
                  <a:pt x="9800724" y="3324225"/>
                </a:cubicBezTo>
                <a:cubicBezTo>
                  <a:pt x="9650629" y="3375223"/>
                  <a:pt x="9404254" y="3306996"/>
                  <a:pt x="9224211" y="3324225"/>
                </a:cubicBezTo>
                <a:cubicBezTo>
                  <a:pt x="9044168" y="3341454"/>
                  <a:pt x="8692191" y="3322559"/>
                  <a:pt x="8538160" y="3324225"/>
                </a:cubicBezTo>
                <a:cubicBezTo>
                  <a:pt x="8384129" y="3325891"/>
                  <a:pt x="8294852" y="3295440"/>
                  <a:pt x="8180722" y="3324225"/>
                </a:cubicBezTo>
                <a:cubicBezTo>
                  <a:pt x="8066592" y="3353010"/>
                  <a:pt x="7858721" y="3306229"/>
                  <a:pt x="7713746" y="3324225"/>
                </a:cubicBezTo>
                <a:cubicBezTo>
                  <a:pt x="7568771" y="3342221"/>
                  <a:pt x="7304839" y="3300834"/>
                  <a:pt x="7027695" y="3324225"/>
                </a:cubicBezTo>
                <a:cubicBezTo>
                  <a:pt x="6750551" y="3347616"/>
                  <a:pt x="6832362" y="3320834"/>
                  <a:pt x="6670257" y="3324225"/>
                </a:cubicBezTo>
                <a:cubicBezTo>
                  <a:pt x="6508152" y="3327616"/>
                  <a:pt x="6092323" y="3289633"/>
                  <a:pt x="5874669" y="3324225"/>
                </a:cubicBezTo>
                <a:cubicBezTo>
                  <a:pt x="5657015" y="3358817"/>
                  <a:pt x="5363924" y="3257306"/>
                  <a:pt x="5188618" y="3324225"/>
                </a:cubicBezTo>
                <a:cubicBezTo>
                  <a:pt x="5013312" y="3391144"/>
                  <a:pt x="4714712" y="3238403"/>
                  <a:pt x="4393030" y="3324225"/>
                </a:cubicBezTo>
                <a:cubicBezTo>
                  <a:pt x="4071348" y="3410047"/>
                  <a:pt x="4195236" y="3305888"/>
                  <a:pt x="4145130" y="3324225"/>
                </a:cubicBezTo>
                <a:cubicBezTo>
                  <a:pt x="4095024" y="3342562"/>
                  <a:pt x="3798383" y="3308887"/>
                  <a:pt x="3678154" y="3324225"/>
                </a:cubicBezTo>
                <a:cubicBezTo>
                  <a:pt x="3557925" y="3339563"/>
                  <a:pt x="3434947" y="3323913"/>
                  <a:pt x="3320716" y="3324225"/>
                </a:cubicBezTo>
                <a:cubicBezTo>
                  <a:pt x="3206485" y="3324537"/>
                  <a:pt x="2915726" y="3245487"/>
                  <a:pt x="2634665" y="3324225"/>
                </a:cubicBezTo>
                <a:cubicBezTo>
                  <a:pt x="2353604" y="3402963"/>
                  <a:pt x="2441627" y="3312903"/>
                  <a:pt x="2277227" y="3324225"/>
                </a:cubicBezTo>
                <a:cubicBezTo>
                  <a:pt x="2112827" y="3335547"/>
                  <a:pt x="1864713" y="3297469"/>
                  <a:pt x="1591176" y="3324225"/>
                </a:cubicBezTo>
                <a:cubicBezTo>
                  <a:pt x="1317639" y="3350981"/>
                  <a:pt x="1297073" y="3292031"/>
                  <a:pt x="1124201" y="3324225"/>
                </a:cubicBezTo>
                <a:cubicBezTo>
                  <a:pt x="951330" y="3356419"/>
                  <a:pt x="666052" y="3311159"/>
                  <a:pt x="547688" y="3324225"/>
                </a:cubicBezTo>
                <a:cubicBezTo>
                  <a:pt x="429324" y="3337291"/>
                  <a:pt x="120228" y="3301759"/>
                  <a:pt x="0" y="3324225"/>
                </a:cubicBezTo>
                <a:cubicBezTo>
                  <a:pt x="-35845" y="3196712"/>
                  <a:pt x="18319" y="2980500"/>
                  <a:pt x="0" y="2803430"/>
                </a:cubicBezTo>
                <a:cubicBezTo>
                  <a:pt x="-18319" y="2626360"/>
                  <a:pt x="15688" y="2434431"/>
                  <a:pt x="0" y="2182908"/>
                </a:cubicBezTo>
                <a:cubicBezTo>
                  <a:pt x="-15688" y="1931385"/>
                  <a:pt x="26209" y="1911936"/>
                  <a:pt x="0" y="1695355"/>
                </a:cubicBezTo>
                <a:cubicBezTo>
                  <a:pt x="-26209" y="1478774"/>
                  <a:pt x="38512" y="1305809"/>
                  <a:pt x="0" y="1207802"/>
                </a:cubicBezTo>
                <a:cubicBezTo>
                  <a:pt x="-38512" y="1109795"/>
                  <a:pt x="9253" y="855219"/>
                  <a:pt x="0" y="753491"/>
                </a:cubicBezTo>
                <a:cubicBezTo>
                  <a:pt x="-9253" y="651763"/>
                  <a:pt x="7307" y="160053"/>
                  <a:pt x="0" y="0"/>
                </a:cubicBezTo>
                <a:close/>
              </a:path>
              <a:path w="10953750" h="3324225" stroke="0" extrusionOk="0">
                <a:moveTo>
                  <a:pt x="0" y="0"/>
                </a:moveTo>
                <a:cubicBezTo>
                  <a:pt x="150414" y="-38824"/>
                  <a:pt x="204552" y="15536"/>
                  <a:pt x="357438" y="0"/>
                </a:cubicBezTo>
                <a:cubicBezTo>
                  <a:pt x="510324" y="-15536"/>
                  <a:pt x="989563" y="17373"/>
                  <a:pt x="1153026" y="0"/>
                </a:cubicBezTo>
                <a:cubicBezTo>
                  <a:pt x="1316489" y="-17373"/>
                  <a:pt x="1630714" y="30109"/>
                  <a:pt x="1948614" y="0"/>
                </a:cubicBezTo>
                <a:cubicBezTo>
                  <a:pt x="2266514" y="-30109"/>
                  <a:pt x="2286958" y="33030"/>
                  <a:pt x="2415590" y="0"/>
                </a:cubicBezTo>
                <a:cubicBezTo>
                  <a:pt x="2544222" y="-33030"/>
                  <a:pt x="2723451" y="2182"/>
                  <a:pt x="2882566" y="0"/>
                </a:cubicBezTo>
                <a:cubicBezTo>
                  <a:pt x="3041681" y="-2182"/>
                  <a:pt x="3167168" y="17370"/>
                  <a:pt x="3240004" y="0"/>
                </a:cubicBezTo>
                <a:cubicBezTo>
                  <a:pt x="3312840" y="-17370"/>
                  <a:pt x="3471121" y="33040"/>
                  <a:pt x="3597442" y="0"/>
                </a:cubicBezTo>
                <a:cubicBezTo>
                  <a:pt x="3723763" y="-33040"/>
                  <a:pt x="3892627" y="21607"/>
                  <a:pt x="4064418" y="0"/>
                </a:cubicBezTo>
                <a:cubicBezTo>
                  <a:pt x="4236209" y="-21607"/>
                  <a:pt x="4574080" y="34266"/>
                  <a:pt x="4860006" y="0"/>
                </a:cubicBezTo>
                <a:cubicBezTo>
                  <a:pt x="5145932" y="-34266"/>
                  <a:pt x="5040483" y="307"/>
                  <a:pt x="5107907" y="0"/>
                </a:cubicBezTo>
                <a:cubicBezTo>
                  <a:pt x="5175331" y="-307"/>
                  <a:pt x="5437119" y="3982"/>
                  <a:pt x="5574882" y="0"/>
                </a:cubicBezTo>
                <a:cubicBezTo>
                  <a:pt x="5712646" y="-3982"/>
                  <a:pt x="6197807" y="90862"/>
                  <a:pt x="6370470" y="0"/>
                </a:cubicBezTo>
                <a:cubicBezTo>
                  <a:pt x="6543133" y="-90862"/>
                  <a:pt x="6900140" y="66172"/>
                  <a:pt x="7166059" y="0"/>
                </a:cubicBezTo>
                <a:cubicBezTo>
                  <a:pt x="7431978" y="-66172"/>
                  <a:pt x="7438029" y="11937"/>
                  <a:pt x="7523497" y="0"/>
                </a:cubicBezTo>
                <a:cubicBezTo>
                  <a:pt x="7608965" y="-11937"/>
                  <a:pt x="7722072" y="33478"/>
                  <a:pt x="7880935" y="0"/>
                </a:cubicBezTo>
                <a:cubicBezTo>
                  <a:pt x="8039798" y="-33478"/>
                  <a:pt x="8233964" y="39648"/>
                  <a:pt x="8566986" y="0"/>
                </a:cubicBezTo>
                <a:cubicBezTo>
                  <a:pt x="8900008" y="-39648"/>
                  <a:pt x="8816890" y="16020"/>
                  <a:pt x="8924424" y="0"/>
                </a:cubicBezTo>
                <a:cubicBezTo>
                  <a:pt x="9031958" y="-16020"/>
                  <a:pt x="9463562" y="72215"/>
                  <a:pt x="9610474" y="0"/>
                </a:cubicBezTo>
                <a:cubicBezTo>
                  <a:pt x="9757386" y="-72215"/>
                  <a:pt x="10016737" y="45450"/>
                  <a:pt x="10296525" y="0"/>
                </a:cubicBezTo>
                <a:cubicBezTo>
                  <a:pt x="10576313" y="-45450"/>
                  <a:pt x="10765970" y="70405"/>
                  <a:pt x="10953750" y="0"/>
                </a:cubicBezTo>
                <a:cubicBezTo>
                  <a:pt x="10983470" y="278666"/>
                  <a:pt x="10910281" y="419942"/>
                  <a:pt x="10953750" y="587280"/>
                </a:cubicBezTo>
                <a:cubicBezTo>
                  <a:pt x="10997219" y="754618"/>
                  <a:pt x="10940308" y="902810"/>
                  <a:pt x="10953750" y="1174560"/>
                </a:cubicBezTo>
                <a:cubicBezTo>
                  <a:pt x="10967192" y="1446310"/>
                  <a:pt x="10929095" y="1563976"/>
                  <a:pt x="10953750" y="1761839"/>
                </a:cubicBezTo>
                <a:cubicBezTo>
                  <a:pt x="10978405" y="1959702"/>
                  <a:pt x="10935178" y="2123946"/>
                  <a:pt x="10953750" y="2216150"/>
                </a:cubicBezTo>
                <a:cubicBezTo>
                  <a:pt x="10972322" y="2308354"/>
                  <a:pt x="10926620" y="2506162"/>
                  <a:pt x="10953750" y="2770188"/>
                </a:cubicBezTo>
                <a:cubicBezTo>
                  <a:pt x="10980880" y="3034214"/>
                  <a:pt x="10892027" y="3145103"/>
                  <a:pt x="10953750" y="3324225"/>
                </a:cubicBezTo>
                <a:cubicBezTo>
                  <a:pt x="10759705" y="3409949"/>
                  <a:pt x="10504259" y="3288541"/>
                  <a:pt x="10158162" y="3324225"/>
                </a:cubicBezTo>
                <a:cubicBezTo>
                  <a:pt x="9812065" y="3359909"/>
                  <a:pt x="9661632" y="3322608"/>
                  <a:pt x="9362574" y="3324225"/>
                </a:cubicBezTo>
                <a:cubicBezTo>
                  <a:pt x="9063516" y="3325842"/>
                  <a:pt x="9108278" y="3297522"/>
                  <a:pt x="9005136" y="3324225"/>
                </a:cubicBezTo>
                <a:cubicBezTo>
                  <a:pt x="8901994" y="3350928"/>
                  <a:pt x="8838093" y="3314949"/>
                  <a:pt x="8757235" y="3324225"/>
                </a:cubicBezTo>
                <a:cubicBezTo>
                  <a:pt x="8676377" y="3333501"/>
                  <a:pt x="8447657" y="3283680"/>
                  <a:pt x="8180722" y="3324225"/>
                </a:cubicBezTo>
                <a:cubicBezTo>
                  <a:pt x="7913787" y="3364770"/>
                  <a:pt x="7656715" y="3266763"/>
                  <a:pt x="7494671" y="3324225"/>
                </a:cubicBezTo>
                <a:cubicBezTo>
                  <a:pt x="7332627" y="3381687"/>
                  <a:pt x="7055521" y="3282062"/>
                  <a:pt x="6918158" y="3324225"/>
                </a:cubicBezTo>
                <a:cubicBezTo>
                  <a:pt x="6780795" y="3366388"/>
                  <a:pt x="6580809" y="3322297"/>
                  <a:pt x="6341645" y="3324225"/>
                </a:cubicBezTo>
                <a:cubicBezTo>
                  <a:pt x="6102481" y="3326153"/>
                  <a:pt x="5747570" y="3233332"/>
                  <a:pt x="5546057" y="3324225"/>
                </a:cubicBezTo>
                <a:cubicBezTo>
                  <a:pt x="5344544" y="3415118"/>
                  <a:pt x="5350769" y="3304012"/>
                  <a:pt x="5298156" y="3324225"/>
                </a:cubicBezTo>
                <a:cubicBezTo>
                  <a:pt x="5245543" y="3344438"/>
                  <a:pt x="5115618" y="3292766"/>
                  <a:pt x="4940718" y="3324225"/>
                </a:cubicBezTo>
                <a:cubicBezTo>
                  <a:pt x="4765818" y="3355684"/>
                  <a:pt x="4428173" y="3239227"/>
                  <a:pt x="4145130" y="3324225"/>
                </a:cubicBezTo>
                <a:cubicBezTo>
                  <a:pt x="3862087" y="3409223"/>
                  <a:pt x="3835516" y="3295311"/>
                  <a:pt x="3568616" y="3324225"/>
                </a:cubicBezTo>
                <a:cubicBezTo>
                  <a:pt x="3301716" y="3353139"/>
                  <a:pt x="3236706" y="3322817"/>
                  <a:pt x="3101641" y="3324225"/>
                </a:cubicBezTo>
                <a:cubicBezTo>
                  <a:pt x="2966576" y="3325633"/>
                  <a:pt x="2730304" y="3319870"/>
                  <a:pt x="2634665" y="3324225"/>
                </a:cubicBezTo>
                <a:cubicBezTo>
                  <a:pt x="2539026" y="3328580"/>
                  <a:pt x="2387143" y="3292657"/>
                  <a:pt x="2167689" y="3324225"/>
                </a:cubicBezTo>
                <a:cubicBezTo>
                  <a:pt x="1948235" y="3355793"/>
                  <a:pt x="2027867" y="3296567"/>
                  <a:pt x="1919789" y="3324225"/>
                </a:cubicBezTo>
                <a:cubicBezTo>
                  <a:pt x="1811711" y="3351883"/>
                  <a:pt x="1443270" y="3245113"/>
                  <a:pt x="1124201" y="3324225"/>
                </a:cubicBezTo>
                <a:cubicBezTo>
                  <a:pt x="805132" y="3403337"/>
                  <a:pt x="677947" y="3304601"/>
                  <a:pt x="547687" y="3324225"/>
                </a:cubicBezTo>
                <a:cubicBezTo>
                  <a:pt x="417427" y="3343849"/>
                  <a:pt x="173498" y="3323564"/>
                  <a:pt x="0" y="3324225"/>
                </a:cubicBezTo>
                <a:cubicBezTo>
                  <a:pt x="-45736" y="3148279"/>
                  <a:pt x="19845" y="2913601"/>
                  <a:pt x="0" y="2770188"/>
                </a:cubicBezTo>
                <a:cubicBezTo>
                  <a:pt x="-19845" y="2626775"/>
                  <a:pt x="18525" y="2410837"/>
                  <a:pt x="0" y="2315877"/>
                </a:cubicBezTo>
                <a:cubicBezTo>
                  <a:pt x="-18525" y="2220917"/>
                  <a:pt x="36174" y="2034414"/>
                  <a:pt x="0" y="1795082"/>
                </a:cubicBezTo>
                <a:cubicBezTo>
                  <a:pt x="-36174" y="1555751"/>
                  <a:pt x="54495" y="1440096"/>
                  <a:pt x="0" y="1274286"/>
                </a:cubicBezTo>
                <a:cubicBezTo>
                  <a:pt x="-54495" y="1108476"/>
                  <a:pt x="28800" y="933898"/>
                  <a:pt x="0" y="786733"/>
                </a:cubicBezTo>
                <a:cubicBezTo>
                  <a:pt x="-28800" y="639568"/>
                  <a:pt x="93022" y="32450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299883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Slika 7" descr="Kanal Pristopi iz prakse v ekipi Pedagoška mreža.">
            <a:extLst>
              <a:ext uri="{FF2B5EF4-FFF2-40B4-BE49-F238E27FC236}">
                <a16:creationId xmlns:a16="http://schemas.microsoft.com/office/drawing/2014/main" id="{773E17F5-0B65-120A-EC66-697D8445F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464" y="1020639"/>
            <a:ext cx="3295650" cy="2133600"/>
          </a:xfrm>
          <a:custGeom>
            <a:avLst/>
            <a:gdLst>
              <a:gd name="connsiteX0" fmla="*/ 0 w 3295650"/>
              <a:gd name="connsiteY0" fmla="*/ 0 h 2133600"/>
              <a:gd name="connsiteX1" fmla="*/ 483362 w 3295650"/>
              <a:gd name="connsiteY1" fmla="*/ 0 h 2133600"/>
              <a:gd name="connsiteX2" fmla="*/ 1065594 w 3295650"/>
              <a:gd name="connsiteY2" fmla="*/ 0 h 2133600"/>
              <a:gd name="connsiteX3" fmla="*/ 1515999 w 3295650"/>
              <a:gd name="connsiteY3" fmla="*/ 0 h 2133600"/>
              <a:gd name="connsiteX4" fmla="*/ 2065274 w 3295650"/>
              <a:gd name="connsiteY4" fmla="*/ 0 h 2133600"/>
              <a:gd name="connsiteX5" fmla="*/ 2614549 w 3295650"/>
              <a:gd name="connsiteY5" fmla="*/ 0 h 2133600"/>
              <a:gd name="connsiteX6" fmla="*/ 3295650 w 3295650"/>
              <a:gd name="connsiteY6" fmla="*/ 0 h 2133600"/>
              <a:gd name="connsiteX7" fmla="*/ 3295650 w 3295650"/>
              <a:gd name="connsiteY7" fmla="*/ 533400 h 2133600"/>
              <a:gd name="connsiteX8" fmla="*/ 3295650 w 3295650"/>
              <a:gd name="connsiteY8" fmla="*/ 1024128 h 2133600"/>
              <a:gd name="connsiteX9" fmla="*/ 3295650 w 3295650"/>
              <a:gd name="connsiteY9" fmla="*/ 1493520 h 2133600"/>
              <a:gd name="connsiteX10" fmla="*/ 3295650 w 3295650"/>
              <a:gd name="connsiteY10" fmla="*/ 2133600 h 2133600"/>
              <a:gd name="connsiteX11" fmla="*/ 2845245 w 3295650"/>
              <a:gd name="connsiteY11" fmla="*/ 2133600 h 2133600"/>
              <a:gd name="connsiteX12" fmla="*/ 2328926 w 3295650"/>
              <a:gd name="connsiteY12" fmla="*/ 2133600 h 2133600"/>
              <a:gd name="connsiteX13" fmla="*/ 1812608 w 3295650"/>
              <a:gd name="connsiteY13" fmla="*/ 2133600 h 2133600"/>
              <a:gd name="connsiteX14" fmla="*/ 1197420 w 3295650"/>
              <a:gd name="connsiteY14" fmla="*/ 2133600 h 2133600"/>
              <a:gd name="connsiteX15" fmla="*/ 747014 w 3295650"/>
              <a:gd name="connsiteY15" fmla="*/ 2133600 h 2133600"/>
              <a:gd name="connsiteX16" fmla="*/ 0 w 3295650"/>
              <a:gd name="connsiteY16" fmla="*/ 2133600 h 2133600"/>
              <a:gd name="connsiteX17" fmla="*/ 0 w 3295650"/>
              <a:gd name="connsiteY17" fmla="*/ 1600200 h 2133600"/>
              <a:gd name="connsiteX18" fmla="*/ 0 w 3295650"/>
              <a:gd name="connsiteY18" fmla="*/ 1024128 h 2133600"/>
              <a:gd name="connsiteX19" fmla="*/ 0 w 3295650"/>
              <a:gd name="connsiteY19" fmla="*/ 490728 h 2133600"/>
              <a:gd name="connsiteX20" fmla="*/ 0 w 3295650"/>
              <a:gd name="connsiteY20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95650" h="2133600" fill="none" extrusionOk="0">
                <a:moveTo>
                  <a:pt x="0" y="0"/>
                </a:moveTo>
                <a:cubicBezTo>
                  <a:pt x="202156" y="-37334"/>
                  <a:pt x="266132" y="4139"/>
                  <a:pt x="483362" y="0"/>
                </a:cubicBezTo>
                <a:cubicBezTo>
                  <a:pt x="700592" y="-4139"/>
                  <a:pt x="850789" y="8637"/>
                  <a:pt x="1065594" y="0"/>
                </a:cubicBezTo>
                <a:cubicBezTo>
                  <a:pt x="1280399" y="-8637"/>
                  <a:pt x="1333050" y="52965"/>
                  <a:pt x="1515999" y="0"/>
                </a:cubicBezTo>
                <a:cubicBezTo>
                  <a:pt x="1698949" y="-52965"/>
                  <a:pt x="1841598" y="27151"/>
                  <a:pt x="2065274" y="0"/>
                </a:cubicBezTo>
                <a:cubicBezTo>
                  <a:pt x="2288950" y="-27151"/>
                  <a:pt x="2424948" y="58753"/>
                  <a:pt x="2614549" y="0"/>
                </a:cubicBezTo>
                <a:cubicBezTo>
                  <a:pt x="2804150" y="-58753"/>
                  <a:pt x="2963569" y="59228"/>
                  <a:pt x="3295650" y="0"/>
                </a:cubicBezTo>
                <a:cubicBezTo>
                  <a:pt x="3349014" y="175642"/>
                  <a:pt x="3261060" y="414722"/>
                  <a:pt x="3295650" y="533400"/>
                </a:cubicBezTo>
                <a:cubicBezTo>
                  <a:pt x="3330240" y="652078"/>
                  <a:pt x="3264421" y="861855"/>
                  <a:pt x="3295650" y="1024128"/>
                </a:cubicBezTo>
                <a:cubicBezTo>
                  <a:pt x="3326879" y="1186401"/>
                  <a:pt x="3250757" y="1381463"/>
                  <a:pt x="3295650" y="1493520"/>
                </a:cubicBezTo>
                <a:cubicBezTo>
                  <a:pt x="3340543" y="1605577"/>
                  <a:pt x="3233985" y="1904257"/>
                  <a:pt x="3295650" y="2133600"/>
                </a:cubicBezTo>
                <a:cubicBezTo>
                  <a:pt x="3097224" y="2176794"/>
                  <a:pt x="3018884" y="2101267"/>
                  <a:pt x="2845245" y="2133600"/>
                </a:cubicBezTo>
                <a:cubicBezTo>
                  <a:pt x="2671606" y="2165933"/>
                  <a:pt x="2488268" y="2076671"/>
                  <a:pt x="2328926" y="2133600"/>
                </a:cubicBezTo>
                <a:cubicBezTo>
                  <a:pt x="2169584" y="2190529"/>
                  <a:pt x="2020949" y="2087155"/>
                  <a:pt x="1812608" y="2133600"/>
                </a:cubicBezTo>
                <a:cubicBezTo>
                  <a:pt x="1604267" y="2180045"/>
                  <a:pt x="1421220" y="2096900"/>
                  <a:pt x="1197420" y="2133600"/>
                </a:cubicBezTo>
                <a:cubicBezTo>
                  <a:pt x="973620" y="2170300"/>
                  <a:pt x="923893" y="2081691"/>
                  <a:pt x="747014" y="2133600"/>
                </a:cubicBezTo>
                <a:cubicBezTo>
                  <a:pt x="570135" y="2185509"/>
                  <a:pt x="312458" y="2119064"/>
                  <a:pt x="0" y="2133600"/>
                </a:cubicBezTo>
                <a:cubicBezTo>
                  <a:pt x="-34972" y="1870599"/>
                  <a:pt x="29596" y="1840828"/>
                  <a:pt x="0" y="1600200"/>
                </a:cubicBezTo>
                <a:cubicBezTo>
                  <a:pt x="-29596" y="1359572"/>
                  <a:pt x="5407" y="1184361"/>
                  <a:pt x="0" y="1024128"/>
                </a:cubicBezTo>
                <a:cubicBezTo>
                  <a:pt x="-5407" y="863895"/>
                  <a:pt x="10706" y="625685"/>
                  <a:pt x="0" y="490728"/>
                </a:cubicBezTo>
                <a:cubicBezTo>
                  <a:pt x="-10706" y="355771"/>
                  <a:pt x="18255" y="183992"/>
                  <a:pt x="0" y="0"/>
                </a:cubicBezTo>
                <a:close/>
              </a:path>
              <a:path w="3295650" h="2133600" stroke="0" extrusionOk="0">
                <a:moveTo>
                  <a:pt x="0" y="0"/>
                </a:moveTo>
                <a:cubicBezTo>
                  <a:pt x="217680" y="-35650"/>
                  <a:pt x="285715" y="39392"/>
                  <a:pt x="450406" y="0"/>
                </a:cubicBezTo>
                <a:cubicBezTo>
                  <a:pt x="615097" y="-39392"/>
                  <a:pt x="705603" y="23444"/>
                  <a:pt x="933768" y="0"/>
                </a:cubicBezTo>
                <a:cubicBezTo>
                  <a:pt x="1161933" y="-23444"/>
                  <a:pt x="1276853" y="52394"/>
                  <a:pt x="1450086" y="0"/>
                </a:cubicBezTo>
                <a:cubicBezTo>
                  <a:pt x="1623319" y="-52394"/>
                  <a:pt x="1763422" y="31240"/>
                  <a:pt x="1900492" y="0"/>
                </a:cubicBezTo>
                <a:cubicBezTo>
                  <a:pt x="2037562" y="-31240"/>
                  <a:pt x="2213210" y="4734"/>
                  <a:pt x="2350897" y="0"/>
                </a:cubicBezTo>
                <a:cubicBezTo>
                  <a:pt x="2488585" y="-4734"/>
                  <a:pt x="2891139" y="73868"/>
                  <a:pt x="3295650" y="0"/>
                </a:cubicBezTo>
                <a:cubicBezTo>
                  <a:pt x="3299780" y="246999"/>
                  <a:pt x="3267190" y="315724"/>
                  <a:pt x="3295650" y="533400"/>
                </a:cubicBezTo>
                <a:cubicBezTo>
                  <a:pt x="3324110" y="751076"/>
                  <a:pt x="3247008" y="932912"/>
                  <a:pt x="3295650" y="1088136"/>
                </a:cubicBezTo>
                <a:cubicBezTo>
                  <a:pt x="3344292" y="1243360"/>
                  <a:pt x="3293840" y="1421678"/>
                  <a:pt x="3295650" y="1621536"/>
                </a:cubicBezTo>
                <a:cubicBezTo>
                  <a:pt x="3297460" y="1821394"/>
                  <a:pt x="3243045" y="2009156"/>
                  <a:pt x="3295650" y="2133600"/>
                </a:cubicBezTo>
                <a:cubicBezTo>
                  <a:pt x="3088775" y="2168122"/>
                  <a:pt x="2933227" y="2093953"/>
                  <a:pt x="2713419" y="2133600"/>
                </a:cubicBezTo>
                <a:cubicBezTo>
                  <a:pt x="2493611" y="2173247"/>
                  <a:pt x="2386265" y="2114163"/>
                  <a:pt x="2230057" y="2133600"/>
                </a:cubicBezTo>
                <a:cubicBezTo>
                  <a:pt x="2073849" y="2153037"/>
                  <a:pt x="1778452" y="2130765"/>
                  <a:pt x="1647825" y="2133600"/>
                </a:cubicBezTo>
                <a:cubicBezTo>
                  <a:pt x="1517198" y="2136435"/>
                  <a:pt x="1391359" y="2121759"/>
                  <a:pt x="1164463" y="2133600"/>
                </a:cubicBezTo>
                <a:cubicBezTo>
                  <a:pt x="937567" y="2145441"/>
                  <a:pt x="899307" y="2106731"/>
                  <a:pt x="681101" y="2133600"/>
                </a:cubicBezTo>
                <a:cubicBezTo>
                  <a:pt x="462895" y="2160469"/>
                  <a:pt x="340536" y="2053524"/>
                  <a:pt x="0" y="2133600"/>
                </a:cubicBezTo>
                <a:cubicBezTo>
                  <a:pt x="-16930" y="1928104"/>
                  <a:pt x="13337" y="1740851"/>
                  <a:pt x="0" y="1621536"/>
                </a:cubicBezTo>
                <a:cubicBezTo>
                  <a:pt x="-13337" y="1502221"/>
                  <a:pt x="48883" y="1311746"/>
                  <a:pt x="0" y="1088136"/>
                </a:cubicBezTo>
                <a:cubicBezTo>
                  <a:pt x="-48883" y="864526"/>
                  <a:pt x="8666" y="817811"/>
                  <a:pt x="0" y="554736"/>
                </a:cubicBezTo>
                <a:cubicBezTo>
                  <a:pt x="-8666" y="291661"/>
                  <a:pt x="52196" y="12627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570054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cxnSp>
        <p:nvCxnSpPr>
          <p:cNvPr id="10" name="Raven puščični povezovalnik 9" descr="Puščica prikazuje izsek objave dobre prakse obrnjenega učenja pri obravnavi nekaterih elementarnih funkcij.">
            <a:extLst>
              <a:ext uri="{FF2B5EF4-FFF2-40B4-BE49-F238E27FC236}">
                <a16:creationId xmlns:a16="http://schemas.microsoft.com/office/drawing/2014/main" id="{7E02A1D1-033B-5C00-5E2D-BA5C1D423168}"/>
              </a:ext>
            </a:extLst>
          </p:cNvPr>
          <p:cNvCxnSpPr>
            <a:endCxn id="5" idx="0"/>
          </p:cNvCxnSpPr>
          <p:nvPr/>
        </p:nvCxnSpPr>
        <p:spPr>
          <a:xfrm flipH="1">
            <a:off x="6062517" y="2349500"/>
            <a:ext cx="2054947" cy="101466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0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1E6D83F-231E-4993-9642-1D933FA1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8" y="0"/>
            <a:ext cx="9143244" cy="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4CE9695-FE75-459D-868D-90651F09F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" y="-1"/>
            <a:ext cx="11286836" cy="469353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Poučevanje študentov s posebnimi potrebami z uporabo obrnjenega učenja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Raven puščični povezovalnik 9" descr="Puščica prikazuje QR kodo za dostop do Pedagoške mreže.">
            <a:extLst>
              <a:ext uri="{FF2B5EF4-FFF2-40B4-BE49-F238E27FC236}">
                <a16:creationId xmlns:a16="http://schemas.microsoft.com/office/drawing/2014/main" id="{7E02A1D1-033B-5C00-5E2D-BA5C1D423168}"/>
              </a:ext>
            </a:extLst>
          </p:cNvPr>
          <p:cNvCxnSpPr>
            <a:cxnSpLocks/>
          </p:cNvCxnSpPr>
          <p:nvPr/>
        </p:nvCxnSpPr>
        <p:spPr>
          <a:xfrm flipH="1">
            <a:off x="6062517" y="2349500"/>
            <a:ext cx="2054947" cy="101466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 descr="OQ koda do ekipe Pedagoška mreža v Teamsih.">
            <a:extLst>
              <a:ext uri="{FF2B5EF4-FFF2-40B4-BE49-F238E27FC236}">
                <a16:creationId xmlns:a16="http://schemas.microsoft.com/office/drawing/2014/main" id="{8221C857-FFC7-054C-B579-5B9C234FB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34" y="1315434"/>
            <a:ext cx="8327332" cy="5415566"/>
          </a:xfrm>
          <a:prstGeom prst="rect">
            <a:avLst/>
          </a:prstGeom>
        </p:spPr>
      </p:pic>
      <p:pic>
        <p:nvPicPr>
          <p:cNvPr id="2" name="Picture 4" descr="Logotip Microsoft Teams.">
            <a:extLst>
              <a:ext uri="{FF2B5EF4-FFF2-40B4-BE49-F238E27FC236}">
                <a16:creationId xmlns:a16="http://schemas.microsoft.com/office/drawing/2014/main" id="{BFC5103A-5D90-0455-A722-F8BCA97AF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 t="21238" r="19295" b="21484"/>
          <a:stretch/>
        </p:blipFill>
        <p:spPr bwMode="auto">
          <a:xfrm>
            <a:off x="0" y="1245636"/>
            <a:ext cx="1765300" cy="160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 descr="Ikona za dostopnost.">
            <a:extLst>
              <a:ext uri="{FF2B5EF4-FFF2-40B4-BE49-F238E27FC236}">
                <a16:creationId xmlns:a16="http://schemas.microsoft.com/office/drawing/2014/main" id="{0C035DBE-DB7E-22A6-AEED-6C0D93616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62" y="1329711"/>
            <a:ext cx="1389950" cy="1389950"/>
          </a:xfrm>
          <a:prstGeom prst="rect">
            <a:avLst/>
          </a:prstGeo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5D531996-1377-3631-F233-164BD493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Pedagoška mreža UM</a:t>
            </a:r>
          </a:p>
        </p:txBody>
      </p:sp>
    </p:spTree>
    <p:extLst>
      <p:ext uri="{BB962C8B-B14F-4D97-AF65-F5344CB8AC3E}">
        <p14:creationId xmlns:p14="http://schemas.microsoft.com/office/powerpoint/2010/main" val="363959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6A76B7A-378F-43CC-AC23-4F960D90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16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400" dirty="0">
                <a:solidFill>
                  <a:srgbClr val="006A8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Katere aktivnosti ste uporabili v predavalnici?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1E6D83F-231E-4993-9642-1D933FA1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8" y="0"/>
            <a:ext cx="9143244" cy="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4CE9695-FE75-459D-868D-90651F09F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" y="-1"/>
            <a:ext cx="11286836" cy="469353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Poučevanje študentov s posebnimi potrebami z uporabo obrnjenega učenja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značba mesta vsebine 16">
            <a:extLst>
              <a:ext uri="{FF2B5EF4-FFF2-40B4-BE49-F238E27FC236}">
                <a16:creationId xmlns:a16="http://schemas.microsoft.com/office/drawing/2014/main" id="{BF258A96-963B-16EA-E58F-8C631D1EA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48637" cy="435133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Reševanje problema,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razprave,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študija primerov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predstavitve študentov,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priprava izdelka,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individualno delo,</a:t>
            </a:r>
          </a:p>
          <a:p>
            <a:pPr marL="342900" lvl="0" indent="-342900">
              <a:lnSpc>
                <a:spcPct val="107000"/>
              </a:lnSpc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skupinsko delo,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"/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drugo, nič od naštetega (prosimo, zapišite v klepet srečanja).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0662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6A76B7A-378F-43CC-AC23-4F960D90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165"/>
            <a:ext cx="10515600" cy="132556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6A8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Kakšna podpora mi je na voljo?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1E6D83F-231E-4993-9642-1D933FA1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8" y="0"/>
            <a:ext cx="9143244" cy="4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4CE9695-FE75-459D-868D-90651F09F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" y="-1"/>
            <a:ext cx="11286836" cy="469353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Poučevanje študentov s posebnimi potrebami z uporabo obrnjenega učenja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11726AA-CB58-A130-2FAF-F57B3B86BD68}"/>
              </a:ext>
            </a:extLst>
          </p:cNvPr>
          <p:cNvSpPr txBox="1"/>
          <p:nvPr/>
        </p:nvSpPr>
        <p:spPr>
          <a:xfrm>
            <a:off x="838201" y="1617403"/>
            <a:ext cx="5257800" cy="339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</a:rPr>
              <a:t>Gradivo za uporabo obrnjenega učenja za poučevanje študentov s posebnimi potrebami.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Smernice za izvajalce pedagoškega procesa UM za inkluzivni pedagoški proces in sodelovanje s študenti.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Delavnica na daljavo Z IKT podprto obrnjeno učenje v </a:t>
            </a:r>
            <a:r>
              <a:rPr lang="sl-SI" sz="20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Moodlu</a:t>
            </a:r>
            <a:r>
              <a:rPr lang="sl-SI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UM.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Druga usposabljanja in gradiva.</a:t>
            </a:r>
          </a:p>
          <a:p>
            <a:pPr>
              <a:spcAft>
                <a:spcPts val="1000"/>
              </a:spcAft>
            </a:pPr>
            <a:endParaRPr lang="sl-SI" sz="21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 descr="Izsek prikazala Iskalnika gradiv.">
            <a:extLst>
              <a:ext uri="{FF2B5EF4-FFF2-40B4-BE49-F238E27FC236}">
                <a16:creationId xmlns:a16="http://schemas.microsoft.com/office/drawing/2014/main" id="{E143D28C-EA68-6A00-F3A1-1758E748B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913424"/>
            <a:ext cx="5448300" cy="5765396"/>
          </a:xfrm>
          <a:custGeom>
            <a:avLst/>
            <a:gdLst>
              <a:gd name="connsiteX0" fmla="*/ 0 w 5448300"/>
              <a:gd name="connsiteY0" fmla="*/ 0 h 5765396"/>
              <a:gd name="connsiteX1" fmla="*/ 435864 w 5448300"/>
              <a:gd name="connsiteY1" fmla="*/ 0 h 5765396"/>
              <a:gd name="connsiteX2" fmla="*/ 817245 w 5448300"/>
              <a:gd name="connsiteY2" fmla="*/ 0 h 5765396"/>
              <a:gd name="connsiteX3" fmla="*/ 1471041 w 5448300"/>
              <a:gd name="connsiteY3" fmla="*/ 0 h 5765396"/>
              <a:gd name="connsiteX4" fmla="*/ 1961388 w 5448300"/>
              <a:gd name="connsiteY4" fmla="*/ 0 h 5765396"/>
              <a:gd name="connsiteX5" fmla="*/ 2397252 w 5448300"/>
              <a:gd name="connsiteY5" fmla="*/ 0 h 5765396"/>
              <a:gd name="connsiteX6" fmla="*/ 2942082 w 5448300"/>
              <a:gd name="connsiteY6" fmla="*/ 0 h 5765396"/>
              <a:gd name="connsiteX7" fmla="*/ 3595878 w 5448300"/>
              <a:gd name="connsiteY7" fmla="*/ 0 h 5765396"/>
              <a:gd name="connsiteX8" fmla="*/ 4249674 w 5448300"/>
              <a:gd name="connsiteY8" fmla="*/ 0 h 5765396"/>
              <a:gd name="connsiteX9" fmla="*/ 4740021 w 5448300"/>
              <a:gd name="connsiteY9" fmla="*/ 0 h 5765396"/>
              <a:gd name="connsiteX10" fmla="*/ 5448300 w 5448300"/>
              <a:gd name="connsiteY10" fmla="*/ 0 h 5765396"/>
              <a:gd name="connsiteX11" fmla="*/ 5448300 w 5448300"/>
              <a:gd name="connsiteY11" fmla="*/ 518886 h 5765396"/>
              <a:gd name="connsiteX12" fmla="*/ 5448300 w 5448300"/>
              <a:gd name="connsiteY12" fmla="*/ 980117 h 5765396"/>
              <a:gd name="connsiteX13" fmla="*/ 5448300 w 5448300"/>
              <a:gd name="connsiteY13" fmla="*/ 1614311 h 5765396"/>
              <a:gd name="connsiteX14" fmla="*/ 5448300 w 5448300"/>
              <a:gd name="connsiteY14" fmla="*/ 2133197 h 5765396"/>
              <a:gd name="connsiteX15" fmla="*/ 5448300 w 5448300"/>
              <a:gd name="connsiteY15" fmla="*/ 2709736 h 5765396"/>
              <a:gd name="connsiteX16" fmla="*/ 5448300 w 5448300"/>
              <a:gd name="connsiteY16" fmla="*/ 3113314 h 5765396"/>
              <a:gd name="connsiteX17" fmla="*/ 5448300 w 5448300"/>
              <a:gd name="connsiteY17" fmla="*/ 3805161 h 5765396"/>
              <a:gd name="connsiteX18" fmla="*/ 5448300 w 5448300"/>
              <a:gd name="connsiteY18" fmla="*/ 4208739 h 5765396"/>
              <a:gd name="connsiteX19" fmla="*/ 5448300 w 5448300"/>
              <a:gd name="connsiteY19" fmla="*/ 4900587 h 5765396"/>
              <a:gd name="connsiteX20" fmla="*/ 5448300 w 5448300"/>
              <a:gd name="connsiteY20" fmla="*/ 5765396 h 5765396"/>
              <a:gd name="connsiteX21" fmla="*/ 4903470 w 5448300"/>
              <a:gd name="connsiteY21" fmla="*/ 5765396 h 5765396"/>
              <a:gd name="connsiteX22" fmla="*/ 4304157 w 5448300"/>
              <a:gd name="connsiteY22" fmla="*/ 5765396 h 5765396"/>
              <a:gd name="connsiteX23" fmla="*/ 3922776 w 5448300"/>
              <a:gd name="connsiteY23" fmla="*/ 5765396 h 5765396"/>
              <a:gd name="connsiteX24" fmla="*/ 3541395 w 5448300"/>
              <a:gd name="connsiteY24" fmla="*/ 5765396 h 5765396"/>
              <a:gd name="connsiteX25" fmla="*/ 3051048 w 5448300"/>
              <a:gd name="connsiteY25" fmla="*/ 5765396 h 5765396"/>
              <a:gd name="connsiteX26" fmla="*/ 2451735 w 5448300"/>
              <a:gd name="connsiteY26" fmla="*/ 5765396 h 5765396"/>
              <a:gd name="connsiteX27" fmla="*/ 2070354 w 5448300"/>
              <a:gd name="connsiteY27" fmla="*/ 5765396 h 5765396"/>
              <a:gd name="connsiteX28" fmla="*/ 1688973 w 5448300"/>
              <a:gd name="connsiteY28" fmla="*/ 5765396 h 5765396"/>
              <a:gd name="connsiteX29" fmla="*/ 1089660 w 5448300"/>
              <a:gd name="connsiteY29" fmla="*/ 5765396 h 5765396"/>
              <a:gd name="connsiteX30" fmla="*/ 490347 w 5448300"/>
              <a:gd name="connsiteY30" fmla="*/ 5765396 h 5765396"/>
              <a:gd name="connsiteX31" fmla="*/ 0 w 5448300"/>
              <a:gd name="connsiteY31" fmla="*/ 5765396 h 5765396"/>
              <a:gd name="connsiteX32" fmla="*/ 0 w 5448300"/>
              <a:gd name="connsiteY32" fmla="*/ 5246510 h 5765396"/>
              <a:gd name="connsiteX33" fmla="*/ 0 w 5448300"/>
              <a:gd name="connsiteY33" fmla="*/ 4669971 h 5765396"/>
              <a:gd name="connsiteX34" fmla="*/ 0 w 5448300"/>
              <a:gd name="connsiteY34" fmla="*/ 3978123 h 5765396"/>
              <a:gd name="connsiteX35" fmla="*/ 0 w 5448300"/>
              <a:gd name="connsiteY35" fmla="*/ 3286276 h 5765396"/>
              <a:gd name="connsiteX36" fmla="*/ 0 w 5448300"/>
              <a:gd name="connsiteY36" fmla="*/ 2709736 h 5765396"/>
              <a:gd name="connsiteX37" fmla="*/ 0 w 5448300"/>
              <a:gd name="connsiteY37" fmla="*/ 2133197 h 5765396"/>
              <a:gd name="connsiteX38" fmla="*/ 0 w 5448300"/>
              <a:gd name="connsiteY38" fmla="*/ 1614311 h 5765396"/>
              <a:gd name="connsiteX39" fmla="*/ 0 w 5448300"/>
              <a:gd name="connsiteY39" fmla="*/ 1095425 h 5765396"/>
              <a:gd name="connsiteX40" fmla="*/ 0 w 5448300"/>
              <a:gd name="connsiteY40" fmla="*/ 634194 h 5765396"/>
              <a:gd name="connsiteX41" fmla="*/ 0 w 5448300"/>
              <a:gd name="connsiteY41" fmla="*/ 0 h 576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448300" h="5765396" fill="none" extrusionOk="0">
                <a:moveTo>
                  <a:pt x="0" y="0"/>
                </a:moveTo>
                <a:cubicBezTo>
                  <a:pt x="203796" y="-22248"/>
                  <a:pt x="271748" y="51951"/>
                  <a:pt x="435864" y="0"/>
                </a:cubicBezTo>
                <a:cubicBezTo>
                  <a:pt x="599980" y="-51951"/>
                  <a:pt x="700693" y="45389"/>
                  <a:pt x="817245" y="0"/>
                </a:cubicBezTo>
                <a:cubicBezTo>
                  <a:pt x="933797" y="-45389"/>
                  <a:pt x="1159496" y="21446"/>
                  <a:pt x="1471041" y="0"/>
                </a:cubicBezTo>
                <a:cubicBezTo>
                  <a:pt x="1782586" y="-21446"/>
                  <a:pt x="1830723" y="36670"/>
                  <a:pt x="1961388" y="0"/>
                </a:cubicBezTo>
                <a:cubicBezTo>
                  <a:pt x="2092053" y="-36670"/>
                  <a:pt x="2281039" y="46738"/>
                  <a:pt x="2397252" y="0"/>
                </a:cubicBezTo>
                <a:cubicBezTo>
                  <a:pt x="2513465" y="-46738"/>
                  <a:pt x="2720131" y="49072"/>
                  <a:pt x="2942082" y="0"/>
                </a:cubicBezTo>
                <a:cubicBezTo>
                  <a:pt x="3164033" y="-49072"/>
                  <a:pt x="3440361" y="10765"/>
                  <a:pt x="3595878" y="0"/>
                </a:cubicBezTo>
                <a:cubicBezTo>
                  <a:pt x="3751395" y="-10765"/>
                  <a:pt x="4017384" y="1225"/>
                  <a:pt x="4249674" y="0"/>
                </a:cubicBezTo>
                <a:cubicBezTo>
                  <a:pt x="4481964" y="-1225"/>
                  <a:pt x="4538202" y="36970"/>
                  <a:pt x="4740021" y="0"/>
                </a:cubicBezTo>
                <a:cubicBezTo>
                  <a:pt x="4941840" y="-36970"/>
                  <a:pt x="5185461" y="1493"/>
                  <a:pt x="5448300" y="0"/>
                </a:cubicBezTo>
                <a:cubicBezTo>
                  <a:pt x="5456242" y="232225"/>
                  <a:pt x="5408718" y="276523"/>
                  <a:pt x="5448300" y="518886"/>
                </a:cubicBezTo>
                <a:cubicBezTo>
                  <a:pt x="5487882" y="761249"/>
                  <a:pt x="5441847" y="799527"/>
                  <a:pt x="5448300" y="980117"/>
                </a:cubicBezTo>
                <a:cubicBezTo>
                  <a:pt x="5454753" y="1160707"/>
                  <a:pt x="5417592" y="1402167"/>
                  <a:pt x="5448300" y="1614311"/>
                </a:cubicBezTo>
                <a:cubicBezTo>
                  <a:pt x="5479008" y="1826455"/>
                  <a:pt x="5415012" y="1941994"/>
                  <a:pt x="5448300" y="2133197"/>
                </a:cubicBezTo>
                <a:cubicBezTo>
                  <a:pt x="5481588" y="2324400"/>
                  <a:pt x="5443369" y="2526818"/>
                  <a:pt x="5448300" y="2709736"/>
                </a:cubicBezTo>
                <a:cubicBezTo>
                  <a:pt x="5453231" y="2892654"/>
                  <a:pt x="5427751" y="2953050"/>
                  <a:pt x="5448300" y="3113314"/>
                </a:cubicBezTo>
                <a:cubicBezTo>
                  <a:pt x="5468849" y="3273578"/>
                  <a:pt x="5420887" y="3550502"/>
                  <a:pt x="5448300" y="3805161"/>
                </a:cubicBezTo>
                <a:cubicBezTo>
                  <a:pt x="5475713" y="4059820"/>
                  <a:pt x="5443884" y="4091868"/>
                  <a:pt x="5448300" y="4208739"/>
                </a:cubicBezTo>
                <a:cubicBezTo>
                  <a:pt x="5452716" y="4325610"/>
                  <a:pt x="5408164" y="4583965"/>
                  <a:pt x="5448300" y="4900587"/>
                </a:cubicBezTo>
                <a:cubicBezTo>
                  <a:pt x="5488436" y="5217209"/>
                  <a:pt x="5391146" y="5446783"/>
                  <a:pt x="5448300" y="5765396"/>
                </a:cubicBezTo>
                <a:cubicBezTo>
                  <a:pt x="5197324" y="5773537"/>
                  <a:pt x="5138921" y="5751448"/>
                  <a:pt x="4903470" y="5765396"/>
                </a:cubicBezTo>
                <a:cubicBezTo>
                  <a:pt x="4668019" y="5779344"/>
                  <a:pt x="4558608" y="5722879"/>
                  <a:pt x="4304157" y="5765396"/>
                </a:cubicBezTo>
                <a:cubicBezTo>
                  <a:pt x="4049706" y="5807913"/>
                  <a:pt x="4052928" y="5742997"/>
                  <a:pt x="3922776" y="5765396"/>
                </a:cubicBezTo>
                <a:cubicBezTo>
                  <a:pt x="3792624" y="5787795"/>
                  <a:pt x="3723522" y="5730625"/>
                  <a:pt x="3541395" y="5765396"/>
                </a:cubicBezTo>
                <a:cubicBezTo>
                  <a:pt x="3359268" y="5800167"/>
                  <a:pt x="3259243" y="5758993"/>
                  <a:pt x="3051048" y="5765396"/>
                </a:cubicBezTo>
                <a:cubicBezTo>
                  <a:pt x="2842853" y="5771799"/>
                  <a:pt x="2703630" y="5754179"/>
                  <a:pt x="2451735" y="5765396"/>
                </a:cubicBezTo>
                <a:cubicBezTo>
                  <a:pt x="2199840" y="5776613"/>
                  <a:pt x="2245371" y="5725322"/>
                  <a:pt x="2070354" y="5765396"/>
                </a:cubicBezTo>
                <a:cubicBezTo>
                  <a:pt x="1895337" y="5805470"/>
                  <a:pt x="1866573" y="5730300"/>
                  <a:pt x="1688973" y="5765396"/>
                </a:cubicBezTo>
                <a:cubicBezTo>
                  <a:pt x="1511373" y="5800492"/>
                  <a:pt x="1384186" y="5723768"/>
                  <a:pt x="1089660" y="5765396"/>
                </a:cubicBezTo>
                <a:cubicBezTo>
                  <a:pt x="795134" y="5807024"/>
                  <a:pt x="621292" y="5746197"/>
                  <a:pt x="490347" y="5765396"/>
                </a:cubicBezTo>
                <a:cubicBezTo>
                  <a:pt x="359402" y="5784595"/>
                  <a:pt x="202018" y="5761665"/>
                  <a:pt x="0" y="5765396"/>
                </a:cubicBezTo>
                <a:cubicBezTo>
                  <a:pt x="-6407" y="5527232"/>
                  <a:pt x="30942" y="5370793"/>
                  <a:pt x="0" y="5246510"/>
                </a:cubicBezTo>
                <a:cubicBezTo>
                  <a:pt x="-30942" y="5122227"/>
                  <a:pt x="68219" y="4815356"/>
                  <a:pt x="0" y="4669971"/>
                </a:cubicBezTo>
                <a:cubicBezTo>
                  <a:pt x="-68219" y="4524586"/>
                  <a:pt x="13789" y="4235951"/>
                  <a:pt x="0" y="3978123"/>
                </a:cubicBezTo>
                <a:cubicBezTo>
                  <a:pt x="-13789" y="3720295"/>
                  <a:pt x="15931" y="3451437"/>
                  <a:pt x="0" y="3286276"/>
                </a:cubicBezTo>
                <a:cubicBezTo>
                  <a:pt x="-15931" y="3121115"/>
                  <a:pt x="30407" y="2875323"/>
                  <a:pt x="0" y="2709736"/>
                </a:cubicBezTo>
                <a:cubicBezTo>
                  <a:pt x="-30407" y="2544149"/>
                  <a:pt x="54568" y="2417082"/>
                  <a:pt x="0" y="2133197"/>
                </a:cubicBezTo>
                <a:cubicBezTo>
                  <a:pt x="-54568" y="1849312"/>
                  <a:pt x="50559" y="1736410"/>
                  <a:pt x="0" y="1614311"/>
                </a:cubicBezTo>
                <a:cubicBezTo>
                  <a:pt x="-50559" y="1492212"/>
                  <a:pt x="45610" y="1212970"/>
                  <a:pt x="0" y="1095425"/>
                </a:cubicBezTo>
                <a:cubicBezTo>
                  <a:pt x="-45610" y="977880"/>
                  <a:pt x="31097" y="784621"/>
                  <a:pt x="0" y="634194"/>
                </a:cubicBezTo>
                <a:cubicBezTo>
                  <a:pt x="-31097" y="483767"/>
                  <a:pt x="37898" y="199393"/>
                  <a:pt x="0" y="0"/>
                </a:cubicBezTo>
                <a:close/>
              </a:path>
              <a:path w="5448300" h="5765396" stroke="0" extrusionOk="0">
                <a:moveTo>
                  <a:pt x="0" y="0"/>
                </a:moveTo>
                <a:cubicBezTo>
                  <a:pt x="168618" y="-15083"/>
                  <a:pt x="463334" y="13038"/>
                  <a:pt x="599313" y="0"/>
                </a:cubicBezTo>
                <a:cubicBezTo>
                  <a:pt x="735292" y="-13038"/>
                  <a:pt x="980572" y="39558"/>
                  <a:pt x="1089660" y="0"/>
                </a:cubicBezTo>
                <a:cubicBezTo>
                  <a:pt x="1198748" y="-39558"/>
                  <a:pt x="1358331" y="41026"/>
                  <a:pt x="1471041" y="0"/>
                </a:cubicBezTo>
                <a:cubicBezTo>
                  <a:pt x="1583751" y="-41026"/>
                  <a:pt x="1864532" y="30809"/>
                  <a:pt x="2070354" y="0"/>
                </a:cubicBezTo>
                <a:cubicBezTo>
                  <a:pt x="2276176" y="-30809"/>
                  <a:pt x="2348653" y="32633"/>
                  <a:pt x="2615184" y="0"/>
                </a:cubicBezTo>
                <a:cubicBezTo>
                  <a:pt x="2881715" y="-32633"/>
                  <a:pt x="2978509" y="1679"/>
                  <a:pt x="3160014" y="0"/>
                </a:cubicBezTo>
                <a:cubicBezTo>
                  <a:pt x="3341519" y="-1679"/>
                  <a:pt x="3352519" y="6871"/>
                  <a:pt x="3541395" y="0"/>
                </a:cubicBezTo>
                <a:cubicBezTo>
                  <a:pt x="3730271" y="-6871"/>
                  <a:pt x="4014449" y="63527"/>
                  <a:pt x="4140708" y="0"/>
                </a:cubicBezTo>
                <a:cubicBezTo>
                  <a:pt x="4266967" y="-63527"/>
                  <a:pt x="4571281" y="39774"/>
                  <a:pt x="4685538" y="0"/>
                </a:cubicBezTo>
                <a:cubicBezTo>
                  <a:pt x="4799795" y="-39774"/>
                  <a:pt x="5086145" y="22596"/>
                  <a:pt x="5448300" y="0"/>
                </a:cubicBezTo>
                <a:cubicBezTo>
                  <a:pt x="5481672" y="143033"/>
                  <a:pt x="5429702" y="278556"/>
                  <a:pt x="5448300" y="403578"/>
                </a:cubicBezTo>
                <a:cubicBezTo>
                  <a:pt x="5466898" y="528600"/>
                  <a:pt x="5367683" y="832235"/>
                  <a:pt x="5448300" y="1095425"/>
                </a:cubicBezTo>
                <a:cubicBezTo>
                  <a:pt x="5528917" y="1358615"/>
                  <a:pt x="5425741" y="1378810"/>
                  <a:pt x="5448300" y="1499003"/>
                </a:cubicBezTo>
                <a:cubicBezTo>
                  <a:pt x="5470859" y="1619196"/>
                  <a:pt x="5447087" y="1738055"/>
                  <a:pt x="5448300" y="1960235"/>
                </a:cubicBezTo>
                <a:cubicBezTo>
                  <a:pt x="5449513" y="2182415"/>
                  <a:pt x="5400887" y="2234728"/>
                  <a:pt x="5448300" y="2479120"/>
                </a:cubicBezTo>
                <a:cubicBezTo>
                  <a:pt x="5495713" y="2723513"/>
                  <a:pt x="5415888" y="2833144"/>
                  <a:pt x="5448300" y="2998006"/>
                </a:cubicBezTo>
                <a:cubicBezTo>
                  <a:pt x="5480712" y="3162868"/>
                  <a:pt x="5415370" y="3274043"/>
                  <a:pt x="5448300" y="3401584"/>
                </a:cubicBezTo>
                <a:cubicBezTo>
                  <a:pt x="5481230" y="3529125"/>
                  <a:pt x="5441521" y="3769475"/>
                  <a:pt x="5448300" y="3978123"/>
                </a:cubicBezTo>
                <a:cubicBezTo>
                  <a:pt x="5455079" y="4186771"/>
                  <a:pt x="5430665" y="4291488"/>
                  <a:pt x="5448300" y="4497009"/>
                </a:cubicBezTo>
                <a:cubicBezTo>
                  <a:pt x="5465935" y="4702530"/>
                  <a:pt x="5423167" y="4988620"/>
                  <a:pt x="5448300" y="5188856"/>
                </a:cubicBezTo>
                <a:cubicBezTo>
                  <a:pt x="5473433" y="5389092"/>
                  <a:pt x="5404359" y="5514852"/>
                  <a:pt x="5448300" y="5765396"/>
                </a:cubicBezTo>
                <a:cubicBezTo>
                  <a:pt x="5303680" y="5773021"/>
                  <a:pt x="5035909" y="5710307"/>
                  <a:pt x="4848987" y="5765396"/>
                </a:cubicBezTo>
                <a:cubicBezTo>
                  <a:pt x="4662065" y="5820485"/>
                  <a:pt x="4515052" y="5750034"/>
                  <a:pt x="4413123" y="5765396"/>
                </a:cubicBezTo>
                <a:cubicBezTo>
                  <a:pt x="4311194" y="5780758"/>
                  <a:pt x="4126359" y="5719454"/>
                  <a:pt x="3977259" y="5765396"/>
                </a:cubicBezTo>
                <a:cubicBezTo>
                  <a:pt x="3828159" y="5811338"/>
                  <a:pt x="3616903" y="5727247"/>
                  <a:pt x="3486912" y="5765396"/>
                </a:cubicBezTo>
                <a:cubicBezTo>
                  <a:pt x="3356921" y="5803545"/>
                  <a:pt x="2998497" y="5696440"/>
                  <a:pt x="2833116" y="5765396"/>
                </a:cubicBezTo>
                <a:cubicBezTo>
                  <a:pt x="2667735" y="5834352"/>
                  <a:pt x="2455277" y="5706235"/>
                  <a:pt x="2233803" y="5765396"/>
                </a:cubicBezTo>
                <a:cubicBezTo>
                  <a:pt x="2012329" y="5824557"/>
                  <a:pt x="1938880" y="5764957"/>
                  <a:pt x="1852422" y="5765396"/>
                </a:cubicBezTo>
                <a:cubicBezTo>
                  <a:pt x="1765964" y="5765835"/>
                  <a:pt x="1512330" y="5746097"/>
                  <a:pt x="1253109" y="5765396"/>
                </a:cubicBezTo>
                <a:cubicBezTo>
                  <a:pt x="993888" y="5784695"/>
                  <a:pt x="893726" y="5735286"/>
                  <a:pt x="599313" y="5765396"/>
                </a:cubicBezTo>
                <a:cubicBezTo>
                  <a:pt x="304900" y="5795506"/>
                  <a:pt x="235299" y="5745644"/>
                  <a:pt x="0" y="5765396"/>
                </a:cubicBezTo>
                <a:cubicBezTo>
                  <a:pt x="-53269" y="5623630"/>
                  <a:pt x="47585" y="5395918"/>
                  <a:pt x="0" y="5131202"/>
                </a:cubicBezTo>
                <a:cubicBezTo>
                  <a:pt x="-47585" y="4866486"/>
                  <a:pt x="10827" y="4870165"/>
                  <a:pt x="0" y="4727625"/>
                </a:cubicBezTo>
                <a:cubicBezTo>
                  <a:pt x="-10827" y="4585085"/>
                  <a:pt x="5399" y="4376605"/>
                  <a:pt x="0" y="4208739"/>
                </a:cubicBezTo>
                <a:cubicBezTo>
                  <a:pt x="-5399" y="4040873"/>
                  <a:pt x="56487" y="3861029"/>
                  <a:pt x="0" y="3632199"/>
                </a:cubicBezTo>
                <a:cubicBezTo>
                  <a:pt x="-56487" y="3403369"/>
                  <a:pt x="20833" y="3312978"/>
                  <a:pt x="0" y="3228622"/>
                </a:cubicBezTo>
                <a:cubicBezTo>
                  <a:pt x="-20833" y="3144266"/>
                  <a:pt x="41974" y="2843810"/>
                  <a:pt x="0" y="2594428"/>
                </a:cubicBezTo>
                <a:cubicBezTo>
                  <a:pt x="-41974" y="2345046"/>
                  <a:pt x="33368" y="2289375"/>
                  <a:pt x="0" y="2190850"/>
                </a:cubicBezTo>
                <a:cubicBezTo>
                  <a:pt x="-33368" y="2092325"/>
                  <a:pt x="52112" y="1698565"/>
                  <a:pt x="0" y="1556657"/>
                </a:cubicBezTo>
                <a:cubicBezTo>
                  <a:pt x="-52112" y="1414749"/>
                  <a:pt x="49688" y="1253654"/>
                  <a:pt x="0" y="1095425"/>
                </a:cubicBezTo>
                <a:cubicBezTo>
                  <a:pt x="-49688" y="937196"/>
                  <a:pt x="15730" y="773606"/>
                  <a:pt x="0" y="634194"/>
                </a:cubicBezTo>
                <a:cubicBezTo>
                  <a:pt x="-15730" y="494782"/>
                  <a:pt x="72867" y="299745"/>
                  <a:pt x="0" y="0"/>
                </a:cubicBezTo>
                <a:close/>
              </a:path>
            </a:pathLst>
          </a:custGeom>
          <a:ln>
            <a:solidFill>
              <a:srgbClr val="006A8E"/>
            </a:solidFill>
            <a:extLst>
              <a:ext uri="{C807C97D-BFC1-408E-A445-0C87EB9F89A2}">
                <ask:lineSketchStyleProps xmlns:ask="http://schemas.microsoft.com/office/drawing/2018/sketchyshapes" sd="22315801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73781A2-9F6E-BC82-0648-0368A2626127}"/>
              </a:ext>
            </a:extLst>
          </p:cNvPr>
          <p:cNvSpPr txBox="1"/>
          <p:nvPr/>
        </p:nvSpPr>
        <p:spPr>
          <a:xfrm>
            <a:off x="190502" y="5619180"/>
            <a:ext cx="6153150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</a:rPr>
              <a:t>didakt.um.si &gt; Iskalnik gradiv &gt; Prilagoditve poučevanja</a:t>
            </a:r>
          </a:p>
          <a:p>
            <a:pPr marL="342900" indent="-342900" algn="ctr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latin typeface="+mj-lt"/>
              </a:rPr>
              <a:t>dogodki.um.si</a:t>
            </a:r>
          </a:p>
        </p:txBody>
      </p:sp>
      <p:pic>
        <p:nvPicPr>
          <p:cNvPr id="9" name="Grafika 8" descr="Ikona za povezavo.">
            <a:extLst>
              <a:ext uri="{FF2B5EF4-FFF2-40B4-BE49-F238E27FC236}">
                <a16:creationId xmlns:a16="http://schemas.microsoft.com/office/drawing/2014/main" id="{552FA95A-7C26-EE58-3487-A8CE8C3A6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9877" y="47833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9327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zdeljeno na pasove">
  <a:themeElements>
    <a:clrScheme name="Modro topl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azdeljeno na pasov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zdeljeno na paso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45EC02F98AEB43BA742DA90FB17C88" ma:contentTypeVersion="2" ma:contentTypeDescription="Ustvari nov dokument." ma:contentTypeScope="" ma:versionID="bba20d7dc0d2094bb7643a1697981a9c">
  <xsd:schema xmlns:xsd="http://www.w3.org/2001/XMLSchema" xmlns:xs="http://www.w3.org/2001/XMLSchema" xmlns:p="http://schemas.microsoft.com/office/2006/metadata/properties" xmlns:ns2="b33da64a-6c2d-488e-a90c-bdd199bf1154" targetNamespace="http://schemas.microsoft.com/office/2006/metadata/properties" ma:root="true" ma:fieldsID="68f7dc134eb05bf1c41f8e981052ae49" ns2:_="">
    <xsd:import namespace="b33da64a-6c2d-488e-a90c-bdd199bf11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da64a-6c2d-488e-a90c-bdd199bf11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2ECB1F-7B8D-4633-B03F-C741512B0B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DA874B-B23B-4DD6-A545-F65726DB503E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356a2b11-33f0-4461-96cc-f23ebf61485a"/>
    <ds:schemaRef ds:uri="http://schemas.microsoft.com/office/infopath/2007/PartnerControls"/>
    <ds:schemaRef ds:uri="123ef943-1559-4e4f-bab0-37934a560dbf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075FAEB-F3D6-4FFC-B50B-76D5DB2E2C51}"/>
</file>

<file path=docProps/app.xml><?xml version="1.0" encoding="utf-8"?>
<Properties xmlns="http://schemas.openxmlformats.org/officeDocument/2006/extended-properties" xmlns:vt="http://schemas.openxmlformats.org/officeDocument/2006/docPropsVTypes">
  <TotalTime>3606</TotalTime>
  <Words>1860</Words>
  <Application>Microsoft Office PowerPoint</Application>
  <PresentationFormat>Širokozaslonsko</PresentationFormat>
  <Paragraphs>280</Paragraphs>
  <Slides>23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Symbol</vt:lpstr>
      <vt:lpstr>Wingdings</vt:lpstr>
      <vt:lpstr>Officeova tema</vt:lpstr>
      <vt:lpstr>Razdeljeno na pasove</vt:lpstr>
      <vt:lpstr>Poučevanje študentov s posebnimi potrebami z uporabo obrnjenega učenja</vt:lpstr>
      <vt:lpstr>Statistika statusa študenta s posebnimi potrebami</vt:lpstr>
      <vt:lpstr>Vsebina usposabljanja</vt:lpstr>
      <vt:lpstr>Spomnimo se… Kaj je obrnjeno učenje?</vt:lpstr>
      <vt:lpstr>Katere aktivnosti ste uporabili za pripravo na srečanja oz. pred poučevanjem v predavalnici?  Na kakšen način so študenti samostojno predelali vsebine?</vt:lpstr>
      <vt:lpstr>Primeri uporabe obrnjenega učenja</vt:lpstr>
      <vt:lpstr>Pedagoška mreža UM</vt:lpstr>
      <vt:lpstr>Katere aktivnosti ste uporabili v predavalnici?</vt:lpstr>
      <vt:lpstr>Kakšna podpora mi je na voljo?</vt:lpstr>
      <vt:lpstr>S kakšnimi izzivi ste se soočali pri uporabi obrnjenega učenja?</vt:lpstr>
      <vt:lpstr>UVODNI Vprašanji</vt:lpstr>
      <vt:lpstr>UPORABA DIGITALNIH ORODIJ</vt:lpstr>
      <vt:lpstr>AKTIVNOSTI PRED PREDAVALNICO 1</vt:lpstr>
      <vt:lpstr>Aktivnosti pred predavalnico 2</vt:lpstr>
      <vt:lpstr>Digitalna dostopnost gradiva</vt:lpstr>
      <vt:lpstr>VPRAŠANJI</vt:lpstr>
      <vt:lpstr>Preverjanje znanja pred predavalnico</vt:lpstr>
      <vt:lpstr>Aktivnosti v predavalnici</vt:lpstr>
      <vt:lpstr>Delo v skupinah</vt:lpstr>
      <vt:lpstr>priporočila</vt:lpstr>
      <vt:lpstr>Posnetek zaslona spletne strani DŠIS namenjene visokošolskemu osebju </vt:lpstr>
      <vt:lpstr>KONTAKTI</vt:lpstr>
      <vt:lpstr>Dodatni 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Natalija Špur</dc:creator>
  <cp:lastModifiedBy>Natalija Špur</cp:lastModifiedBy>
  <cp:revision>147</cp:revision>
  <cp:lastPrinted>2023-01-05T13:47:26Z</cp:lastPrinted>
  <dcterms:created xsi:type="dcterms:W3CDTF">2021-07-30T09:39:41Z</dcterms:created>
  <dcterms:modified xsi:type="dcterms:W3CDTF">2024-06-05T09:51:16Z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0x0101001245EC02F98AEB43BA742DA90FB17C88</vt:lpwstr>
  </property>
  <property fmtid="{D5CDD505-2E9C-101B-9397-08002B2CF9AE}" pid="3" name="MediaServiceImageTags">
    <vt:lpwstr/>
  </property>
</Properties>
</file>